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6.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88" r:id="rId2"/>
    <p:sldMasterId id="2147484212" r:id="rId3"/>
    <p:sldMasterId id="2147484224" r:id="rId4"/>
    <p:sldMasterId id="2147484236" r:id="rId5"/>
    <p:sldMasterId id="2147484248" r:id="rId6"/>
    <p:sldMasterId id="2147484260" r:id="rId7"/>
    <p:sldMasterId id="2147484272" r:id="rId8"/>
    <p:sldMasterId id="2147484284" r:id="rId9"/>
    <p:sldMasterId id="2147484287" r:id="rId10"/>
    <p:sldMasterId id="2147484290" r:id="rId11"/>
    <p:sldMasterId id="2147484293" r:id="rId12"/>
    <p:sldMasterId id="2147484296" r:id="rId13"/>
    <p:sldMasterId id="2147484299" r:id="rId14"/>
    <p:sldMasterId id="2147484302" r:id="rId15"/>
    <p:sldMasterId id="2147484305" r:id="rId16"/>
    <p:sldMasterId id="2147484308" r:id="rId17"/>
    <p:sldMasterId id="2147484320" r:id="rId18"/>
    <p:sldMasterId id="2147484332" r:id="rId19"/>
  </p:sldMasterIdLst>
  <p:notesMasterIdLst>
    <p:notesMasterId r:id="rId69"/>
  </p:notesMasterIdLst>
  <p:sldIdLst>
    <p:sldId id="264" r:id="rId20"/>
    <p:sldId id="351" r:id="rId21"/>
    <p:sldId id="368" r:id="rId22"/>
    <p:sldId id="369" r:id="rId23"/>
    <p:sldId id="370" r:id="rId24"/>
    <p:sldId id="376" r:id="rId25"/>
    <p:sldId id="371" r:id="rId26"/>
    <p:sldId id="372" r:id="rId27"/>
    <p:sldId id="373" r:id="rId28"/>
    <p:sldId id="374" r:id="rId29"/>
    <p:sldId id="375" r:id="rId30"/>
    <p:sldId id="356" r:id="rId31"/>
    <p:sldId id="360" r:id="rId32"/>
    <p:sldId id="367" r:id="rId33"/>
    <p:sldId id="323"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53" r:id="rId48"/>
    <p:sldId id="391" r:id="rId49"/>
    <p:sldId id="392" r:id="rId50"/>
    <p:sldId id="393" r:id="rId51"/>
    <p:sldId id="396" r:id="rId52"/>
    <p:sldId id="397" r:id="rId53"/>
    <p:sldId id="311" r:id="rId54"/>
    <p:sldId id="321" r:id="rId55"/>
    <p:sldId id="291" r:id="rId56"/>
    <p:sldId id="307" r:id="rId57"/>
    <p:sldId id="362" r:id="rId58"/>
    <p:sldId id="363" r:id="rId59"/>
    <p:sldId id="364" r:id="rId60"/>
    <p:sldId id="365" r:id="rId61"/>
    <p:sldId id="366" r:id="rId62"/>
    <p:sldId id="394" r:id="rId63"/>
    <p:sldId id="342" r:id="rId64"/>
    <p:sldId id="361" r:id="rId65"/>
    <p:sldId id="395" r:id="rId66"/>
    <p:sldId id="390" r:id="rId67"/>
    <p:sldId id="34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C947E-B86A-4193-97F3-B368B162E2FB}" type="datetimeFigureOut">
              <a:rPr lang="en-GB" smtClean="0"/>
              <a:t>01/09/2020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5DAD9-2347-461C-9F73-E672E285040F}" type="slidenum">
              <a:rPr lang="en-GB" smtClean="0"/>
              <a:t>‹#›</a:t>
            </a:fld>
            <a:endParaRPr lang="en-GB"/>
          </a:p>
        </p:txBody>
      </p:sp>
    </p:spTree>
    <p:extLst>
      <p:ext uri="{BB962C8B-B14F-4D97-AF65-F5344CB8AC3E}">
        <p14:creationId xmlns:p14="http://schemas.microsoft.com/office/powerpoint/2010/main" val="54410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64D3E0ED-9752-4B9E-AC7B-AAC662ED0B5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809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B9E90-CF07-1740-8D33-0F510E736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94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Aft>
                <a:spcPts val="0"/>
              </a:spcAft>
              <a:defRPr/>
            </a:pP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17EFD394-8F8B-4E70-A385-40ACEFD154E1}"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6589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115000"/>
              </a:lnSpc>
              <a:spcAft>
                <a:spcPts val="0"/>
              </a:spcAft>
              <a:defRPr/>
            </a:pPr>
            <a:endParaRPr lang="en-GB"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8374" indent="-287836">
              <a:defRPr>
                <a:solidFill>
                  <a:schemeClr val="tx1"/>
                </a:solidFill>
                <a:latin typeface="Calibri" panose="020F0502020204030204" pitchFamily="34" charset="0"/>
                <a:ea typeface="MS PGothic" panose="020B0600070205080204" pitchFamily="34" charset="-128"/>
              </a:defRPr>
            </a:lvl2pPr>
            <a:lvl3pPr marL="1151344" indent="-230269">
              <a:defRPr>
                <a:solidFill>
                  <a:schemeClr val="tx1"/>
                </a:solidFill>
                <a:latin typeface="Calibri" panose="020F0502020204030204" pitchFamily="34" charset="0"/>
                <a:ea typeface="MS PGothic" panose="020B0600070205080204" pitchFamily="34" charset="-128"/>
              </a:defRPr>
            </a:lvl3pPr>
            <a:lvl4pPr marL="1611881" indent="-230269">
              <a:defRPr>
                <a:solidFill>
                  <a:schemeClr val="tx1"/>
                </a:solidFill>
                <a:latin typeface="Calibri" panose="020F0502020204030204" pitchFamily="34" charset="0"/>
                <a:ea typeface="MS PGothic" panose="020B0600070205080204" pitchFamily="34" charset="-128"/>
              </a:defRPr>
            </a:lvl4pPr>
            <a:lvl5pPr marL="2072419" indent="-230269">
              <a:defRPr>
                <a:solidFill>
                  <a:schemeClr val="tx1"/>
                </a:solidFill>
                <a:latin typeface="Calibri" panose="020F0502020204030204" pitchFamily="34" charset="0"/>
                <a:ea typeface="MS PGothic" panose="020B0600070205080204" pitchFamily="34" charset="-128"/>
              </a:defRPr>
            </a:lvl5pPr>
            <a:lvl6pPr marL="2532957" indent="-230269" defTabSz="460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3494" indent="-230269" defTabSz="460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4032" indent="-230269" defTabSz="460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14569" indent="-230269" defTabSz="4605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2F903FE-5338-44D3-9CD5-1567A2094A60}"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2103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ts val="433"/>
              </a:spcBef>
              <a:spcAft>
                <a:spcPts val="0"/>
              </a:spcAft>
              <a:defRPr/>
            </a:pPr>
            <a:endParaRPr lang="en-GB" dirty="0" smtClean="0">
              <a:solidFill>
                <a:srgbClr val="000000"/>
              </a:solidFill>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7713" indent="-287338">
              <a:defRPr>
                <a:solidFill>
                  <a:schemeClr val="tx1"/>
                </a:solidFill>
                <a:latin typeface="Calibri" panose="020F0502020204030204" pitchFamily="34" charset="0"/>
                <a:ea typeface="MS PGothic" panose="020B0600070205080204" pitchFamily="34" charset="-128"/>
              </a:defRPr>
            </a:lvl2pPr>
            <a:lvl3pPr marL="1150938" indent="-230188">
              <a:defRPr>
                <a:solidFill>
                  <a:schemeClr val="tx1"/>
                </a:solidFill>
                <a:latin typeface="Calibri" panose="020F0502020204030204" pitchFamily="34" charset="0"/>
                <a:ea typeface="MS PGothic" panose="020B0600070205080204" pitchFamily="34" charset="-128"/>
              </a:defRPr>
            </a:lvl3pPr>
            <a:lvl4pPr marL="1611313" indent="-230188">
              <a:defRPr>
                <a:solidFill>
                  <a:schemeClr val="tx1"/>
                </a:solidFill>
                <a:latin typeface="Calibri" panose="020F0502020204030204" pitchFamily="34" charset="0"/>
                <a:ea typeface="MS PGothic" panose="020B0600070205080204" pitchFamily="34" charset="-128"/>
              </a:defRPr>
            </a:lvl4pPr>
            <a:lvl5pPr marL="2071688" indent="-230188">
              <a:defRPr>
                <a:solidFill>
                  <a:schemeClr val="tx1"/>
                </a:solidFill>
                <a:latin typeface="Calibri" panose="020F0502020204030204" pitchFamily="34" charset="0"/>
                <a:ea typeface="MS PGothic" panose="020B0600070205080204" pitchFamily="34" charset="-128"/>
              </a:defRPr>
            </a:lvl5pPr>
            <a:lvl6pPr marL="2528888"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86088"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43288"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00488" indent="-230188"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02E37B7-6EDB-4AA6-8A04-5ACD533B19FB}"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8389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115000"/>
              </a:lnSpc>
              <a:spcAft>
                <a:spcPts val="0"/>
              </a:spcAft>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AA7C6FB-51B2-466E-BD16-F40794FF0CBF}" type="slidenum">
              <a:rPr lang="en-GB" altLang="en-US" smtClean="0"/>
              <a:pPr/>
              <a:t>35</a:t>
            </a:fld>
            <a:endParaRPr lang="en-GB" altLang="en-US" smtClean="0"/>
          </a:p>
        </p:txBody>
      </p:sp>
    </p:spTree>
    <p:extLst>
      <p:ext uri="{BB962C8B-B14F-4D97-AF65-F5344CB8AC3E}">
        <p14:creationId xmlns:p14="http://schemas.microsoft.com/office/powerpoint/2010/main" val="337040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nSpc>
                <a:spcPct val="115000"/>
              </a:lnSpc>
              <a:spcAft>
                <a:spcPts val="0"/>
              </a:spcAft>
              <a:defRPr/>
            </a:pPr>
            <a:endParaRPr 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F95CA926-1D75-47FC-AA60-C6BA99E3ECF4}"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0" fontAlgn="base" latinLnBrk="0" hangingPunct="0">
                <a:lnSpc>
                  <a:spcPct val="100000"/>
                </a:lnSpc>
                <a:spcBef>
                  <a:spcPct val="0"/>
                </a:spcBef>
                <a:spcAft>
                  <a:spcPct val="0"/>
                </a:spcAft>
                <a:buClrTx/>
                <a:buSzTx/>
                <a:buFontTx/>
                <a:buNone/>
                <a:tabLst/>
                <a:defRPr/>
              </a:pPr>
              <a:t>45</a:t>
            </a:fld>
            <a:endPar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8938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059AC4-1661-4C0D-9866-447F1EA498E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44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182918-BC78-4130-9A7C-0FF1714C12E6}"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253951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182918-BC78-4130-9A7C-0FF1714C12E6}"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20463497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256343039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206123977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298440114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3381977763"/>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1191429233"/>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1201204-61CE-4D98-A801-D3632B4664BB}"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F800FB9-66FA-4656-B1D1-455A71F68F6F}"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815091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E976E99-02E5-4D84-AAF6-CCFE8AF9ADBC}"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5637072-0087-4446-8910-F2D6854B7972}"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181923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47D5E59-7D4B-4F7F-B72C-28853D1CBF7D}"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5E61BD-1AEB-4B00-8F1F-31853B028100}"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791819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3CD3320-A517-41E0-952C-BA9FEAC6236C}"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B7B0DC-0939-40E0-9159-FB9C53486A56}"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804170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4CEDA53-2BE0-466C-903E-69150A6E9F63}"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5B7D57B-A6E7-4AA4-9A7E-F946C3C00EEE}"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707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182918-BC78-4130-9A7C-0FF1714C12E6}"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33982520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AD7C556-3138-405C-BAD5-8B98F67922B9}"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D25DD46-A0D5-4896-B7DB-923242DA32D5}"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10977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0896ADB-C543-441A-8F46-6370179FAA1F}"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EE1974C-5A0F-42C6-87AA-FF83CF3A6FF9}"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19850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87F4C2-4BC0-479B-A0F6-5A262B414A23}"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2E50FBE-B9E1-45FE-AFF9-7066ADC38281}"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694907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53AB20F-6BAB-4BBB-A112-61EF2F550469}"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1D2F087-7DCB-42DC-8371-58F176A1EF97}"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132370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5D90B20-A0FD-48A6-A8E5-416D07915C91}"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187F80D-CD99-4FD2-A5B7-F7C6155041D1}"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981151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C2B3F62-5B46-4C5A-A167-55AE3A951B1C}"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EC7583-B8D5-4EC0-AD1A-77D98E378E9E}"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226203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1201204-61CE-4D98-A801-D3632B4664BB}"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F800FB9-66FA-4656-B1D1-455A71F68F6F}"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998078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E976E99-02E5-4D84-AAF6-CCFE8AF9ADBC}"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E5637072-0087-4446-8910-F2D6854B7972}"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23167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47D5E59-7D4B-4F7F-B72C-28853D1CBF7D}"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95E61BD-1AEB-4B00-8F1F-31853B028100}"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927037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3CD3320-A517-41E0-952C-BA9FEAC6236C}"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05B7B0DC-0939-40E0-9159-FB9C53486A56}"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3617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438554734"/>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F4CEDA53-2BE0-466C-903E-69150A6E9F63}"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5B7D57B-A6E7-4AA4-9A7E-F946C3C00EEE}"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860481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AD7C556-3138-405C-BAD5-8B98F67922B9}"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4D25DD46-A0D5-4896-B7DB-923242DA32D5}"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985027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60896ADB-C543-441A-8F46-6370179FAA1F}"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EE1974C-5A0F-42C6-87AA-FF83CF3A6FF9}"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80149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487F4C2-4BC0-479B-A0F6-5A262B414A23}"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2E50FBE-B9E1-45FE-AFF9-7066ADC38281}"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205870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53AB20F-6BAB-4BBB-A112-61EF2F550469}"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1D2F087-7DCB-42DC-8371-58F176A1EF97}"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097208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15D90B20-A0FD-48A6-A8E5-416D07915C91}"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A187F80D-CD99-4FD2-A5B7-F7C6155041D1}"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745079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C2B3F62-5B46-4C5A-A167-55AE3A951B1C}"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56EC7583-B8D5-4EC0-AD1A-77D98E378E9E}"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403383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0528D05-1EEE-42FB-8B1A-8BF1EDFB70A0}"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C75FED7-C0F3-495C-B206-1B3E5BD4D85F}"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524844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D672F10-DB32-4F6C-B591-176BE862B9A8}"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9E22F2BD-4F2F-4F58-8FB9-282858F3F2DB}"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78200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D9D721E7-D1F8-4A76-8EDE-5D0B741CDC7B}"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F1103DE-513E-4834-85C3-F7C893F5EC16}"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81807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5028043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9459E5D-BB02-4CA7-81D8-228AB81F3B92}"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7E5BACB-4ECB-466B-9B34-558CAAAD61DA}"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193883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06F93B5E-60D4-41C2-B059-56F258275195}"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02DD269-4F11-4613-A027-07E54F26FB6A}"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509326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55881BFF-EF51-47FD-8BB9-A9107E37952B}"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07BBD23-F336-4B0E-B558-4B91D4CF88AD}"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648526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4670991-9BA3-44E9-9F4A-F4C697183AC3}"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ED8D213-B2D6-411B-80D6-4610CE6BD122}"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080529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BB9EA25D-223B-4BB6-B3D0-F2440F609AE6}"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88B2010E-DC7B-48B2-ACA3-00098E7E53E9}"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363639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C2B99700-9930-4457-AA61-79CD4B594C48}"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CC1C09B1-A802-4E50-A49A-57867009A3F9}"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07155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E2194717-082C-409F-A90C-88BA76A3F4C9}"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B7960198-C01F-4F34-9CC9-7FA321B20CF5}"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253631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3532FC08-2AE0-4DD7-B5A1-28D498736C93}"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D58C96DB-8A1E-48BD-A441-9F643829AD0E}"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6183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41034738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9623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12475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04370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300738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86255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182918-BC78-4130-9A7C-0FF1714C12E6}"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1838611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078332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577012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559199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381456990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918751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248029170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910709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157342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900528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38549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182918-BC78-4130-9A7C-0FF1714C12E6}"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34358560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80312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267086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141971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622696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399806272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379918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255775738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780950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836706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59033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182918-BC78-4130-9A7C-0FF1714C12E6}"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2719790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485381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456619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364689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816413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75213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418480997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699906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59735272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83613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05338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182918-BC78-4130-9A7C-0FF1714C12E6}" type="datetimeFigureOut">
              <a:rPr lang="en-GB" smtClean="0"/>
              <a:t>01/09/2020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2321178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931008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896171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4175177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129185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2422139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451649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48242292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9050676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185876687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75314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182918-BC78-4130-9A7C-0FF1714C12E6}"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3836780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4313741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1801388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874288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5978111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074078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4856996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405628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403017527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2199122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177818398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82918-BC78-4130-9A7C-0FF1714C12E6}"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26936791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876323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986285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150375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9773416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189583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752079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565231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081663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GB"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2054358658"/>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60194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182918-BC78-4130-9A7C-0FF1714C12E6}"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26728553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DBF5F9">
                    <a:shade val="90000"/>
                  </a:srgbClr>
                </a:solidFill>
              </a:rPr>
              <a:pPr/>
              <a:t>01/09/2020</a:t>
            </a:fld>
            <a:endParaRPr lang="en-GB"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DBF5F9">
                    <a:shade val="90000"/>
                  </a:srgbClr>
                </a:solidFill>
              </a:rPr>
              <a:pPr/>
              <a:t>‹#›</a:t>
            </a:fld>
            <a:endParaRPr lang="en-GB" dirty="0">
              <a:solidFill>
                <a:srgbClr val="DBF5F9">
                  <a:shade val="90000"/>
                </a:srgbClr>
              </a:solidFill>
            </a:endParaRPr>
          </a:p>
        </p:txBody>
      </p:sp>
    </p:spTree>
    <p:extLst>
      <p:ext uri="{BB962C8B-B14F-4D97-AF65-F5344CB8AC3E}">
        <p14:creationId xmlns:p14="http://schemas.microsoft.com/office/powerpoint/2010/main" val="330808896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386068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GB"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5947394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GB"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720664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GB"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190692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21742523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GB" dirty="0">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3626326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10225003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GB"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spTree>
    <p:extLst>
      <p:ext uri="{BB962C8B-B14F-4D97-AF65-F5344CB8AC3E}">
        <p14:creationId xmlns:p14="http://schemas.microsoft.com/office/powerpoint/2010/main" val="32608974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350372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182918-BC78-4130-9A7C-0FF1714C12E6}"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1C659-A620-450E-AD82-EC150B0851A7}" type="slidenum">
              <a:rPr lang="en-GB" smtClean="0"/>
              <a:t>‹#›</a:t>
            </a:fld>
            <a:endParaRPr lang="en-GB"/>
          </a:p>
        </p:txBody>
      </p:sp>
    </p:spTree>
    <p:extLst>
      <p:ext uri="{BB962C8B-B14F-4D97-AF65-F5344CB8AC3E}">
        <p14:creationId xmlns:p14="http://schemas.microsoft.com/office/powerpoint/2010/main" val="2796392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368221969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256955555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126031579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100708978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21395867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33091166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88519324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147755271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686061"/>
          </a:xfrm>
          <a:prstGeom prst="rect">
            <a:avLst/>
          </a:prstGeom>
        </p:spPr>
        <p:txBody>
          <a:bodyPr/>
          <a:lstStyle>
            <a:lvl1pPr algn="l">
              <a:defRPr sz="3000" baseline="0">
                <a:solidFill>
                  <a:srgbClr val="00816C"/>
                </a:solidFill>
                <a:latin typeface="Calibri" panose="020F0502020204030204" pitchFamily="34" charset="0"/>
              </a:defRPr>
            </a:lvl1pPr>
          </a:lstStyle>
          <a:p>
            <a:r>
              <a:rPr lang="en-US" dirty="0" smtClean="0"/>
              <a:t>Click to edit page title</a:t>
            </a:r>
            <a:endParaRPr lang="en-GB" dirty="0"/>
          </a:p>
        </p:txBody>
      </p:sp>
      <p:sp>
        <p:nvSpPr>
          <p:cNvPr id="3" name="Content Placeholder 2"/>
          <p:cNvSpPr>
            <a:spLocks noGrp="1"/>
          </p:cNvSpPr>
          <p:nvPr>
            <p:ph idx="1" hasCustomPrompt="1"/>
          </p:nvPr>
        </p:nvSpPr>
        <p:spPr>
          <a:xfrm>
            <a:off x="609600" y="1157469"/>
            <a:ext cx="10972800" cy="4382925"/>
          </a:xfrm>
          <a:prstGeom prst="rect">
            <a:avLst/>
          </a:prstGeom>
        </p:spPr>
        <p:txBody>
          <a:bodyPr/>
          <a:lstStyle>
            <a:lvl1pPr marL="0" indent="0">
              <a:buNone/>
              <a:defRPr sz="1800">
                <a:solidFill>
                  <a:schemeClr val="tx1">
                    <a:lumMod val="75000"/>
                    <a:lumOff val="25000"/>
                  </a:schemeClr>
                </a:solidFill>
              </a:defRPr>
            </a:lvl1pPr>
          </a:lstStyle>
          <a:p>
            <a:pPr lvl="0"/>
            <a:r>
              <a:rPr lang="en-US" dirty="0" smtClean="0"/>
              <a:t>Click to edit page content</a:t>
            </a:r>
          </a:p>
        </p:txBody>
      </p:sp>
    </p:spTree>
    <p:extLst>
      <p:ext uri="{BB962C8B-B14F-4D97-AF65-F5344CB8AC3E}">
        <p14:creationId xmlns:p14="http://schemas.microsoft.com/office/powerpoint/2010/main" val="200071175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3826496"/>
            <a:ext cx="12192000" cy="3031505"/>
          </a:xfrm>
          <a:prstGeom prst="rect">
            <a:avLst/>
          </a:prstGeom>
          <a:solidFill>
            <a:srgbClr val="008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 Placeholder 30"/>
          <p:cNvSpPr>
            <a:spLocks noGrp="1"/>
          </p:cNvSpPr>
          <p:nvPr>
            <p:ph type="body" sz="quarter" idx="10" hasCustomPrompt="1"/>
          </p:nvPr>
        </p:nvSpPr>
        <p:spPr>
          <a:xfrm>
            <a:off x="2281970" y="2545669"/>
            <a:ext cx="8100484" cy="563277"/>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title line 1</a:t>
            </a:r>
          </a:p>
        </p:txBody>
      </p:sp>
      <p:sp>
        <p:nvSpPr>
          <p:cNvPr id="32" name="Text Placeholder 30"/>
          <p:cNvSpPr>
            <a:spLocks noGrp="1"/>
          </p:cNvSpPr>
          <p:nvPr>
            <p:ph type="body" sz="quarter" idx="11" hasCustomPrompt="1"/>
          </p:nvPr>
        </p:nvSpPr>
        <p:spPr>
          <a:xfrm>
            <a:off x="2292270" y="3108945"/>
            <a:ext cx="8100484" cy="584650"/>
          </a:xfrm>
          <a:prstGeom prst="rect">
            <a:avLst/>
          </a:prstGeom>
          <a:noFill/>
        </p:spPr>
        <p:txBody>
          <a:bodyPr/>
          <a:lstStyle>
            <a:lvl1pPr marL="0" indent="0" algn="l">
              <a:buNone/>
              <a:defRPr sz="3200" baseline="0">
                <a:solidFill>
                  <a:srgbClr val="00816C"/>
                </a:solidFill>
                <a:latin typeface="+mj-lt"/>
              </a:defRPr>
            </a:lvl1pPr>
          </a:lstStyle>
          <a:p>
            <a:pPr lvl="0"/>
            <a:r>
              <a:rPr lang="en-US" dirty="0" smtClean="0"/>
              <a:t>Click to edit </a:t>
            </a:r>
            <a:r>
              <a:rPr lang="en-US" smtClean="0"/>
              <a:t>title line 2</a:t>
            </a:r>
            <a:endParaRPr lang="en-US" dirty="0" smtClean="0"/>
          </a:p>
        </p:txBody>
      </p:sp>
      <p:sp>
        <p:nvSpPr>
          <p:cNvPr id="34" name="Text Placeholder 33"/>
          <p:cNvSpPr>
            <a:spLocks noGrp="1"/>
          </p:cNvSpPr>
          <p:nvPr>
            <p:ph type="body" sz="quarter" idx="12" hasCustomPrompt="1"/>
          </p:nvPr>
        </p:nvSpPr>
        <p:spPr>
          <a:xfrm>
            <a:off x="1845733" y="4302744"/>
            <a:ext cx="8636000" cy="1838932"/>
          </a:xfrm>
          <a:prstGeom prst="rect">
            <a:avLst/>
          </a:prstGeom>
        </p:spPr>
        <p:txBody>
          <a:bodyPr/>
          <a:lstStyle>
            <a:lvl1pPr marL="0" indent="0">
              <a:buFont typeface="Arial" panose="020B0604020202020204" pitchFamily="34" charset="0"/>
              <a:buNone/>
              <a:defRPr sz="1800" baseline="0">
                <a:solidFill>
                  <a:schemeClr val="bg1"/>
                </a:solidFill>
                <a:latin typeface="+mn-lt"/>
              </a:defRPr>
            </a:lvl1pPr>
          </a:lstStyle>
          <a:p>
            <a:pPr marL="0" indent="0">
              <a:buFont typeface="Arial" panose="020B0604020202020204" pitchFamily="34" charset="0"/>
              <a:buNone/>
            </a:pPr>
            <a:r>
              <a:rPr lang="en-US" sz="1800" dirty="0" smtClean="0">
                <a:solidFill>
                  <a:schemeClr val="bg1"/>
                </a:solidFill>
                <a:latin typeface="+mn-lt"/>
                <a:cs typeface="Calibri"/>
              </a:rPr>
              <a:t>Click to edit subtitle</a:t>
            </a:r>
            <a:endParaRPr lang="en-US" sz="1800" dirty="0">
              <a:solidFill>
                <a:schemeClr val="bg1"/>
              </a:solidFill>
              <a:latin typeface="+mn-lt"/>
              <a:cs typeface="Calibri"/>
            </a:endParaRPr>
          </a:p>
        </p:txBody>
      </p:sp>
    </p:spTree>
    <p:extLst>
      <p:ext uri="{BB962C8B-B14F-4D97-AF65-F5344CB8AC3E}">
        <p14:creationId xmlns:p14="http://schemas.microsoft.com/office/powerpoint/2010/main" val="993660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9.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82918-BC78-4130-9A7C-0FF1714C12E6}" type="datetimeFigureOut">
              <a:rPr lang="en-GB" smtClean="0"/>
              <a:t>01/09/2020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1C659-A620-450E-AD82-EC150B0851A7}" type="slidenum">
              <a:rPr lang="en-GB" smtClean="0"/>
              <a:t>‹#›</a:t>
            </a:fld>
            <a:endParaRPr lang="en-GB"/>
          </a:p>
        </p:txBody>
      </p:sp>
    </p:spTree>
    <p:extLst>
      <p:ext uri="{BB962C8B-B14F-4D97-AF65-F5344CB8AC3E}">
        <p14:creationId xmlns:p14="http://schemas.microsoft.com/office/powerpoint/2010/main" val="1627709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665647151"/>
      </p:ext>
    </p:extLst>
  </p:cSld>
  <p:clrMap bg1="lt1" tx1="dk1" bg2="lt2" tx2="dk2" accent1="accent1" accent2="accent2" accent3="accent3" accent4="accent4" accent5="accent5" accent6="accent6" hlink="hlink" folHlink="folHlink"/>
  <p:sldLayoutIdLst>
    <p:sldLayoutId id="2147484288" r:id="rId1"/>
    <p:sldLayoutId id="2147484289"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1702089954"/>
      </p:ext>
    </p:extLst>
  </p:cSld>
  <p:clrMap bg1="lt1" tx1="dk1" bg2="lt2" tx2="dk2" accent1="accent1" accent2="accent2" accent3="accent3" accent4="accent4" accent5="accent5" accent6="accent6" hlink="hlink" folHlink="folHlink"/>
  <p:sldLayoutIdLst>
    <p:sldLayoutId id="2147484291" r:id="rId1"/>
    <p:sldLayoutId id="2147484292"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3273482781"/>
      </p:ext>
    </p:extLst>
  </p:cSld>
  <p:clrMap bg1="lt1" tx1="dk1" bg2="lt2" tx2="dk2" accent1="accent1" accent2="accent2" accent3="accent3" accent4="accent4" accent5="accent5" accent6="accent6" hlink="hlink" folHlink="folHlink"/>
  <p:sldLayoutIdLst>
    <p:sldLayoutId id="2147484294" r:id="rId1"/>
    <p:sldLayoutId id="214748429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1751090860"/>
      </p:ext>
    </p:extLst>
  </p:cSld>
  <p:clrMap bg1="lt1" tx1="dk1" bg2="lt2" tx2="dk2" accent1="accent1" accent2="accent2" accent3="accent3" accent4="accent4" accent5="accent5" accent6="accent6" hlink="hlink" folHlink="folHlink"/>
  <p:sldLayoutIdLst>
    <p:sldLayoutId id="2147484297" r:id="rId1"/>
    <p:sldLayoutId id="2147484298"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4022433554"/>
      </p:ext>
    </p:extLst>
  </p:cSld>
  <p:clrMap bg1="lt1" tx1="dk1" bg2="lt2" tx2="dk2" accent1="accent1" accent2="accent2" accent3="accent3" accent4="accent4" accent5="accent5" accent6="accent6" hlink="hlink" folHlink="folHlink"/>
  <p:sldLayoutIdLst>
    <p:sldLayoutId id="2147484300" r:id="rId1"/>
    <p:sldLayoutId id="2147484301"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1459918696"/>
      </p:ext>
    </p:extLst>
  </p:cSld>
  <p:clrMap bg1="lt1" tx1="dk1" bg2="lt2" tx2="dk2" accent1="accent1" accent2="accent2" accent3="accent3" accent4="accent4" accent5="accent5" accent6="accent6" hlink="hlink" folHlink="folHlink"/>
  <p:sldLayoutIdLst>
    <p:sldLayoutId id="2147484303" r:id="rId1"/>
    <p:sldLayoutId id="214748430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1273100562"/>
      </p:ext>
    </p:extLst>
  </p:cSld>
  <p:clrMap bg1="lt1" tx1="dk1" bg2="lt2" tx2="dk2" accent1="accent1" accent2="accent2" accent3="accent3" accent4="accent4" accent5="accent5" accent6="accent6" hlink="hlink" folHlink="folHlink"/>
  <p:sldLayoutIdLst>
    <p:sldLayoutId id="2147484306" r:id="rId1"/>
    <p:sldLayoutId id="2147484307"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EE75E61-4C94-4531-BE27-D1DFB96317B0}"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1CF2FD8-DDB0-4CBA-8C0F-B4B12EAFEA2C}"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20789245"/>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9EE75E61-4C94-4531-BE27-D1DFB96317B0}"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F1CF2FD8-DDB0-4CBA-8C0F-B4B12EAFEA2C}"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45297695"/>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272922BF-008E-440E-84C3-D6C77B1FFA76}" type="datetimeFigureOut">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Tx/>
                <a:buFontTx/>
                <a:buNone/>
                <a:tabLst/>
                <a:defRPr/>
              </a:pPr>
              <a:t>9/1/2020</a:t>
            </a:fld>
            <a:endParaRPr kumimoji="0" lang="en-US" altLang="en-US" sz="1200" b="0" i="0" u="none" strike="noStrike" kern="1200" cap="none" spc="0" normalizeH="0" baseline="0" noProof="0" dirty="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66CC484D-1638-4FE0-AE62-A4BBFB1A878D}" type="slidenum">
              <a:rPr kumimoji="0" lang="en-US" altLang="en-US" sz="1200" b="0" i="0" u="none" strike="noStrike" kern="1200" cap="none" spc="0" normalizeH="0" baseline="0" noProof="0" smtClean="0">
                <a:ln>
                  <a:noFill/>
                </a:ln>
                <a:solidFill>
                  <a:srgbClr val="898989"/>
                </a:solidFill>
                <a:effectLst/>
                <a:uLnTx/>
                <a:uFillTx/>
                <a:latin typeface="Calibri"/>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3383897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421320122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15936968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09266253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902734513"/>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2163494410"/>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952069883"/>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33526A-FD4E-492A-A5A7-4631C7683464}" type="datetimeFigureOut">
              <a:rPr lang="en-GB" smtClean="0">
                <a:solidFill>
                  <a:srgbClr val="04617B">
                    <a:shade val="90000"/>
                  </a:srgbClr>
                </a:solidFill>
              </a:rPr>
              <a:pPr/>
              <a:t>01/09/2020</a:t>
            </a:fld>
            <a:endParaRPr lang="en-GB" dirty="0">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07E71B-8434-433E-BFC0-C93E6CABD3C3}" type="slidenum">
              <a:rPr lang="en-GB" smtClean="0">
                <a:solidFill>
                  <a:srgbClr val="04617B">
                    <a:shade val="90000"/>
                  </a:srgbClr>
                </a:solidFill>
              </a:rPr>
              <a:pPr/>
              <a:t>‹#›</a:t>
            </a:fld>
            <a:endParaRPr lang="en-GB" dirty="0">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35909458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7645" y="5564908"/>
            <a:ext cx="11802879" cy="1292464"/>
          </a:xfrm>
          <a:prstGeom prst="rect">
            <a:avLst/>
          </a:prstGeom>
        </p:spPr>
      </p:pic>
    </p:spTree>
    <p:extLst>
      <p:ext uri="{BB962C8B-B14F-4D97-AF65-F5344CB8AC3E}">
        <p14:creationId xmlns:p14="http://schemas.microsoft.com/office/powerpoint/2010/main" val="1225881254"/>
      </p:ext>
    </p:extLst>
  </p:cSld>
  <p:clrMap bg1="lt1" tx1="dk1" bg2="lt2" tx2="dk2" accent1="accent1" accent2="accent2" accent3="accent3" accent4="accent4" accent5="accent5" accent6="accent6" hlink="hlink" folHlink="folHlink"/>
  <p:sldLayoutIdLst>
    <p:sldLayoutId id="2147484285" r:id="rId1"/>
    <p:sldLayoutId id="2147484286"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ved=2ahUKEwjpjdmQjIXkAhWqAWMBHb7kC70QjRx6BAgBEAQ&amp;url=http://theconversation.com/four-ways-social-media-platforms-could-stop-the-spread-of-hateful-content-in-aftermath-of-terror-attacks-113785&amp;psig=AOvVaw0hs6hmddwKMR5Oe5OV5HPb&amp;ust=1565966005833982"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8.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url=https://www.buzzfeed.com/aj8/44-photos-of-taylor-swifts-surprised-face-cfe3&amp;psig=AOvVaw2_DJqTxmHGXiQmL0PjzXv7&amp;ust=1593264824585000&amp;source=images&amp;cd=vfe&amp;ved=0CAIQjRxqFwoTCODu7ZzMn-oCFQAAAAAdAAAAABA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google.co.uk/url?sa=i&amp;rct=j&amp;q=&amp;esrc=s&amp;source=images&amp;cd=&amp;ved=2ahUKEwi_3fm115HkAhUP3BoKHUhFCHsQjRx6BAgBEAQ&amp;url=https://www.konfest.com/product/free-png-question-mark-22/&amp;psig=AOvVaw0If6sYh3LT1Qur5l8iDMN6&amp;ust=1566398533170446"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google.co.uk/url?sa=i&amp;rct=j&amp;q=&amp;esrc=s&amp;source=images&amp;cd=&amp;ved=2ahUKEwiQk4Ko2pHkAhVOdhoKHTmzBzwQjRx6BAgBEAQ&amp;url=https://www.computerhope.com/jargon/a/accuracy.htm&amp;psig=AOvVaw3tsQ9_emdx69uX97MsmuLH&amp;ust=1566399311094439" TargetMode="Externa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google.co.uk/url?sa=i&amp;rct=j&amp;q=&amp;esrc=s&amp;source=images&amp;cd=&amp;ved=2ahUKEwj50s3niJTkAhXqxoUKHVK3DOUQjRx6BAgBEAQ&amp;url=https://mwib.org.uk/index.php/2018/06/15/saturday-16th-june-facts/&amp;psig=AOvVaw0BGpf0Ov7s1lfHAaHb2yV3&amp;ust=1566480463492102" TargetMode="Externa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google.co.uk/url?sa=i&amp;rct=j&amp;q=&amp;esrc=s&amp;source=images&amp;cd=&amp;ved=2ahUKEwjzhpGGjpTkAhWvx4UKHYMlCiwQjRx6BAgBEAQ&amp;url=https://infiniteach.com/appropriate-vs-inappropriate-greetings-visual-support/&amp;psig=AOvVaw2hcLBXUlP9tFYROVBMS1Bf&amp;ust=1566481918868433" TargetMode="Externa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www.google.co.uk/url?sa=i&amp;rct=j&amp;q=&amp;esrc=s&amp;source=images&amp;cd=&amp;ved=2ahUKEwiX1rerlZTkAhUyx4UKHa2fD-kQjRx6BAgBEAQ&amp;url=https://thesmarterwriter.com/are-you-adding-the-so-what-factor-to-your-writing/&amp;psig=AOvVaw0o1k0rkCpWKAWzU-tZm8qB&amp;ust=1566483866639130" TargetMode="Externa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g"/></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6.xml"/><Relationship Id="rId4" Type="http://schemas.openxmlformats.org/officeDocument/2006/relationships/image" Target="cid:image001.png@01D4024D.74CA01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uk/url?sa=i&amp;url=https://safeguarding.network/contextual&amp;psig=AOvVaw3Yh-k1EdDvs9Ab-pYn-XkH&amp;ust=1593274373173000&amp;source=images&amp;cd=vfe&amp;ved=0CAIQjRxqFwoTCIDq793vn-oCFQAAAAAdAAAAABA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uk/url?sa=i&amp;url=https://www.littlewisetoys.com/supporting-childrens-mental-health/&amp;psig=AOvVaw3-BfNjEjfPBgpZfqGi7tkO&amp;ust=1593277981241000&amp;source=images&amp;cd=vfe&amp;ved=0CAIQjRxqFwoTCLiHxZf9n-oCFQAAAAAdAAAAABA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286"/>
            <a:ext cx="10515600" cy="4526478"/>
          </a:xfrm>
          <a:noFill/>
        </p:spPr>
        <p:txBody>
          <a:bodyPr>
            <a:normAutofit/>
          </a:bodyPr>
          <a:lstStyle/>
          <a:p>
            <a:pPr algn="ctr"/>
            <a:r>
              <a:rPr lang="en-US" sz="8800" dirty="0" smtClean="0">
                <a:latin typeface="Comic Sans MS" panose="030F0702030302020204" pitchFamily="66" charset="0"/>
              </a:rPr>
              <a:t>Safeguarding</a:t>
            </a:r>
            <a:br>
              <a:rPr lang="en-US" sz="8800" dirty="0" smtClean="0">
                <a:latin typeface="Comic Sans MS" panose="030F0702030302020204" pitchFamily="66" charset="0"/>
              </a:rPr>
            </a:br>
            <a:r>
              <a:rPr lang="en-US" sz="3200" dirty="0" smtClean="0">
                <a:latin typeface="Comic Sans MS" panose="030F0702030302020204" pitchFamily="66" charset="0"/>
              </a:rPr>
              <a:t>(September 2020)</a:t>
            </a:r>
            <a:endParaRPr lang="en-GB" sz="3200" dirty="0">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796" y="415970"/>
            <a:ext cx="4105275" cy="11144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43949"/>
            <a:ext cx="2519363" cy="2519363"/>
          </a:xfrm>
          <a:prstGeom prst="rect">
            <a:avLst/>
          </a:prstGeom>
        </p:spPr>
      </p:pic>
    </p:spTree>
    <p:extLst>
      <p:ext uri="{BB962C8B-B14F-4D97-AF65-F5344CB8AC3E}">
        <p14:creationId xmlns:p14="http://schemas.microsoft.com/office/powerpoint/2010/main" val="2139276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Part four – allegations against professionals</a:t>
            </a:r>
            <a:endParaRPr lang="en-GB" b="1" dirty="0"/>
          </a:p>
        </p:txBody>
      </p:sp>
      <p:sp>
        <p:nvSpPr>
          <p:cNvPr id="3" name="Content Placeholder 2"/>
          <p:cNvSpPr>
            <a:spLocks noGrp="1"/>
          </p:cNvSpPr>
          <p:nvPr>
            <p:ph idx="1"/>
          </p:nvPr>
        </p:nvSpPr>
        <p:spPr/>
        <p:txBody>
          <a:bodyPr>
            <a:normAutofit lnSpcReduction="10000"/>
          </a:bodyPr>
          <a:lstStyle/>
          <a:p>
            <a:pPr marL="0" indent="0">
              <a:buNone/>
            </a:pPr>
            <a:r>
              <a:rPr lang="en-GB" sz="2000" dirty="0">
                <a:latin typeface="Arial" panose="020B0604020202020204" pitchFamily="34" charset="0"/>
                <a:cs typeface="Arial" panose="020B0604020202020204" pitchFamily="34" charset="0"/>
              </a:rPr>
              <a:t>This section has two significant changes </a:t>
            </a:r>
            <a:r>
              <a:rPr lang="en-GB" sz="2000" dirty="0" smtClean="0">
                <a:latin typeface="Arial" panose="020B0604020202020204" pitchFamily="34" charset="0"/>
                <a:cs typeface="Arial" panose="020B0604020202020204" pitchFamily="34" charset="0"/>
              </a:rPr>
              <a:t>this </a:t>
            </a:r>
            <a:r>
              <a:rPr lang="en-GB" sz="2000" dirty="0">
                <a:latin typeface="Arial" panose="020B0604020202020204" pitchFamily="34" charset="0"/>
                <a:cs typeface="Arial" panose="020B0604020202020204" pitchFamily="34" charset="0"/>
              </a:rPr>
              <a:t>year. </a:t>
            </a:r>
          </a:p>
          <a:p>
            <a:endParaRPr lang="en-GB" sz="2000" b="1"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 criteria for allegations management now includes when an individual: </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Behaved in a way that has harmed or may have harmed a child;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Possibly committed a criminal offence against or related to a child;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Behaved towards a child or children in a way that indicates they may pose a risk of harm </a:t>
            </a:r>
          </a:p>
          <a:p>
            <a:pPr marL="0" indent="0">
              <a:buNone/>
            </a:pPr>
            <a:r>
              <a:rPr lang="en-GB" sz="2000" dirty="0">
                <a:solidFill>
                  <a:srgbClr val="FF0000"/>
                </a:solidFill>
                <a:latin typeface="Arial" panose="020B0604020202020204" pitchFamily="34" charset="0"/>
                <a:cs typeface="Arial" panose="020B0604020202020204" pitchFamily="34" charset="0"/>
              </a:rPr>
              <a:t>AND NOW </a:t>
            </a:r>
          </a:p>
          <a:p>
            <a:pPr marL="342900" indent="-3429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Behaved or may have behaved in a way that indicates they may not be suitable to work with children</a:t>
            </a:r>
          </a:p>
          <a:p>
            <a:r>
              <a:rPr lang="en-GB" sz="2000" dirty="0">
                <a:latin typeface="Arial" panose="020B0604020202020204" pitchFamily="34" charset="0"/>
                <a:cs typeface="Arial" panose="020B0604020202020204" pitchFamily="34" charset="0"/>
              </a:rPr>
              <a:t>Poll 2</a:t>
            </a:r>
          </a:p>
          <a:p>
            <a:r>
              <a:rPr lang="en-GB" sz="2000" dirty="0">
                <a:latin typeface="Arial" panose="020B0604020202020204" pitchFamily="34" charset="0"/>
                <a:cs typeface="Arial" panose="020B0604020202020204" pitchFamily="34" charset="0"/>
              </a:rPr>
              <a:t>This is about transferable risk and can relate to incidents outside of school. </a:t>
            </a:r>
          </a:p>
        </p:txBody>
      </p:sp>
    </p:spTree>
    <p:extLst>
      <p:ext uri="{BB962C8B-B14F-4D97-AF65-F5344CB8AC3E}">
        <p14:creationId xmlns:p14="http://schemas.microsoft.com/office/powerpoint/2010/main" val="308108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Annex A</a:t>
            </a:r>
            <a:endParaRPr lang="en-GB" b="1" dirty="0"/>
          </a:p>
        </p:txBody>
      </p:sp>
      <p:sp>
        <p:nvSpPr>
          <p:cNvPr id="3" name="Content Placeholder 2"/>
          <p:cNvSpPr>
            <a:spLocks noGrp="1"/>
          </p:cNvSpPr>
          <p:nvPr>
            <p:ph idx="1"/>
          </p:nvPr>
        </p:nvSpPr>
        <p:spPr/>
        <p:txBody>
          <a:bodyPr/>
          <a:lstStyle/>
          <a:p>
            <a:pPr marL="0" indent="0">
              <a:buNone/>
            </a:pPr>
            <a:r>
              <a:rPr lang="en-GB" sz="2000" dirty="0">
                <a:latin typeface="Arial" panose="020B0604020202020204" pitchFamily="34" charset="0"/>
                <a:cs typeface="Arial" panose="020B0604020202020204" pitchFamily="34" charset="0"/>
              </a:rPr>
              <a:t>This is the supplementary information (alongside part one) for all staff that work directly with children.</a:t>
            </a:r>
          </a:p>
          <a:p>
            <a:pPr marL="0" indent="0">
              <a:buNone/>
            </a:pPr>
            <a:r>
              <a:rPr lang="en-GB" sz="2000" dirty="0">
                <a:latin typeface="Arial" panose="020B0604020202020204" pitchFamily="34" charset="0"/>
                <a:cs typeface="Arial" panose="020B0604020202020204" pitchFamily="34" charset="0"/>
              </a:rPr>
              <a:t>It had additional information, indicators </a:t>
            </a:r>
            <a:r>
              <a:rPr lang="en-GB" sz="2000" dirty="0" err="1">
                <a:latin typeface="Arial" panose="020B0604020202020204" pitchFamily="34" charset="0"/>
                <a:cs typeface="Arial" panose="020B0604020202020204" pitchFamily="34" charset="0"/>
              </a:rPr>
              <a:t>etc</a:t>
            </a:r>
            <a:r>
              <a:rPr lang="en-GB" sz="2000" dirty="0">
                <a:latin typeface="Arial" panose="020B0604020202020204" pitchFamily="34" charset="0"/>
                <a:cs typeface="Arial" panose="020B0604020202020204" pitchFamily="34" charset="0"/>
              </a:rPr>
              <a:t> in relation to safeguarding topics. </a:t>
            </a:r>
          </a:p>
          <a:p>
            <a:pPr marL="0" indent="0">
              <a:buNone/>
            </a:pPr>
            <a:r>
              <a:rPr lang="en-GB" sz="2000" dirty="0">
                <a:latin typeface="Arial" panose="020B0604020202020204" pitchFamily="34" charset="0"/>
                <a:cs typeface="Arial" panose="020B0604020202020204" pitchFamily="34" charset="0"/>
              </a:rPr>
              <a:t>This year, the sections that have been updated for further clarification are: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CCE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CSE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County Lines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Domestic abuse (including Op Encompass)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Honour based abuse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Preventing radicalisation </a:t>
            </a:r>
          </a:p>
          <a:p>
            <a:pPr marL="342900" indent="-342900">
              <a:buFont typeface="Arial" panose="020B0604020202020204" pitchFamily="34" charset="0"/>
              <a:buChar char="•"/>
            </a:pPr>
            <a:r>
              <a:rPr lang="en-GB" sz="2000" dirty="0" err="1">
                <a:latin typeface="Arial" panose="020B0604020202020204" pitchFamily="34" charset="0"/>
                <a:cs typeface="Arial" panose="020B0604020202020204" pitchFamily="34" charset="0"/>
              </a:rPr>
              <a:t>Upskirting</a:t>
            </a:r>
            <a:endParaRPr lang="en-GB" sz="200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247777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797511"/>
            <a:ext cx="10584873" cy="3970318"/>
          </a:xfrm>
          <a:prstGeom prst="rect">
            <a:avLst/>
          </a:prstGeom>
        </p:spPr>
        <p:txBody>
          <a:bodyPr wrap="square">
            <a:spAutoFit/>
          </a:bodyPr>
          <a:lstStyle/>
          <a:p>
            <a:pPr lvl="0"/>
            <a:endParaRPr lang="en-GB" sz="2800" dirty="0" smtClean="0">
              <a:solidFill>
                <a:prstClr val="black"/>
              </a:solidFill>
              <a:latin typeface="Comic Sans MS" panose="030F0702030302020204" pitchFamily="66" charset="0"/>
            </a:endParaRPr>
          </a:p>
          <a:p>
            <a:pPr lvl="0"/>
            <a:endParaRPr lang="en-GB" sz="2800" dirty="0">
              <a:solidFill>
                <a:prstClr val="black"/>
              </a:solidFill>
              <a:latin typeface="Comic Sans MS" panose="030F0702030302020204" pitchFamily="66" charset="0"/>
            </a:endParaRPr>
          </a:p>
          <a:p>
            <a:pPr lvl="0"/>
            <a:r>
              <a:rPr lang="en-GB" sz="2800" dirty="0" smtClean="0">
                <a:solidFill>
                  <a:prstClr val="black"/>
                </a:solidFill>
                <a:latin typeface="Arial" panose="020B0604020202020204" pitchFamily="34" charset="0"/>
                <a:cs typeface="Arial" panose="020B0604020202020204" pitchFamily="34" charset="0"/>
              </a:rPr>
              <a:t>Teaching </a:t>
            </a:r>
            <a:r>
              <a:rPr lang="en-GB" sz="2800" dirty="0">
                <a:solidFill>
                  <a:prstClr val="black"/>
                </a:solidFill>
                <a:latin typeface="Arial" panose="020B0604020202020204" pitchFamily="34" charset="0"/>
                <a:cs typeface="Arial" panose="020B0604020202020204" pitchFamily="34" charset="0"/>
              </a:rPr>
              <a:t>about safeguarding. </a:t>
            </a:r>
            <a:endParaRPr lang="en-GB" sz="2800" dirty="0" smtClean="0">
              <a:solidFill>
                <a:prstClr val="black"/>
              </a:solidFill>
              <a:latin typeface="Arial" panose="020B0604020202020204" pitchFamily="34" charset="0"/>
              <a:cs typeface="Arial" panose="020B0604020202020204" pitchFamily="34" charset="0"/>
            </a:endParaRPr>
          </a:p>
          <a:p>
            <a:pPr lvl="0"/>
            <a:endParaRPr lang="en-GB" sz="2800" dirty="0">
              <a:solidFill>
                <a:prstClr val="black"/>
              </a:solidFill>
              <a:latin typeface="Arial" panose="020B0604020202020204" pitchFamily="34" charset="0"/>
              <a:cs typeface="Arial" panose="020B0604020202020204" pitchFamily="34" charset="0"/>
            </a:endParaRPr>
          </a:p>
          <a:p>
            <a:pPr lvl="0"/>
            <a:r>
              <a:rPr lang="en-GB" sz="2800" dirty="0">
                <a:solidFill>
                  <a:prstClr val="black"/>
                </a:solidFill>
                <a:latin typeface="Arial" panose="020B0604020202020204" pitchFamily="34" charset="0"/>
                <a:cs typeface="Arial" panose="020B0604020202020204" pitchFamily="34" charset="0"/>
              </a:rPr>
              <a:t>The Government has made it statutory for Relationships Education to be taught in primary schools from 2020.  This includes vital safeguarding messages for children about healthy relationships, consent, kindness and respect – equipping children for life. </a:t>
            </a:r>
          </a:p>
        </p:txBody>
      </p:sp>
      <p:pic>
        <p:nvPicPr>
          <p:cNvPr id="3" name="Picture 2"/>
          <p:cNvPicPr>
            <a:picLocks noChangeAspect="1"/>
          </p:cNvPicPr>
          <p:nvPr/>
        </p:nvPicPr>
        <p:blipFill>
          <a:blip r:embed="rId2"/>
          <a:stretch>
            <a:fillRect/>
          </a:stretch>
        </p:blipFill>
        <p:spPr>
          <a:xfrm>
            <a:off x="8670864" y="4767829"/>
            <a:ext cx="3273836" cy="1725318"/>
          </a:xfrm>
          <a:prstGeom prst="rect">
            <a:avLst/>
          </a:prstGeom>
        </p:spPr>
      </p:pic>
      <p:sp>
        <p:nvSpPr>
          <p:cNvPr id="4" name="TextBox 3"/>
          <p:cNvSpPr txBox="1"/>
          <p:nvPr/>
        </p:nvSpPr>
        <p:spPr>
          <a:xfrm>
            <a:off x="748145" y="5630488"/>
            <a:ext cx="7550728" cy="646331"/>
          </a:xfrm>
          <a:prstGeom prst="rect">
            <a:avLst/>
          </a:prstGeom>
          <a:noFill/>
        </p:spPr>
        <p:txBody>
          <a:bodyPr wrap="square" rtlCol="0">
            <a:spAutoFit/>
          </a:bodyPr>
          <a:lstStyle/>
          <a:p>
            <a:r>
              <a:rPr lang="en-GB" dirty="0" smtClean="0">
                <a:latin typeface="Comic Sans MS" panose="030F0702030302020204" pitchFamily="66" charset="0"/>
              </a:rPr>
              <a:t>(Demonstrations against - There have been demonstrations in Rochdale)</a:t>
            </a:r>
            <a:endParaRPr lang="en-GB" dirty="0">
              <a:latin typeface="Comic Sans MS" panose="030F0702030302020204" pitchFamily="66" charset="0"/>
            </a:endParaRPr>
          </a:p>
        </p:txBody>
      </p:sp>
    </p:spTree>
    <p:extLst>
      <p:ext uri="{BB962C8B-B14F-4D97-AF65-F5344CB8AC3E}">
        <p14:creationId xmlns:p14="http://schemas.microsoft.com/office/powerpoint/2010/main" val="1038811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704088"/>
            <a:ext cx="9739745" cy="780696"/>
          </a:xfrm>
        </p:spPr>
        <p:txBody>
          <a:bodyPr>
            <a:normAutofit fontScale="90000"/>
          </a:bodyPr>
          <a:lstStyle/>
          <a:p>
            <a:pPr algn="ctr"/>
            <a:r>
              <a:rPr lang="en-GB" dirty="0" smtClean="0">
                <a:latin typeface="Comic Sans MS" panose="030F0702030302020204" pitchFamily="66" charset="0"/>
              </a:rPr>
              <a:t>Guidance for safe working practice</a:t>
            </a:r>
            <a:endParaRPr lang="en-GB" dirty="0">
              <a:latin typeface="Comic Sans MS" panose="030F0702030302020204" pitchFamily="66" charset="0"/>
            </a:endParaRPr>
          </a:p>
        </p:txBody>
      </p:sp>
      <p:sp>
        <p:nvSpPr>
          <p:cNvPr id="3" name="Content Placeholder 2"/>
          <p:cNvSpPr>
            <a:spLocks noGrp="1"/>
          </p:cNvSpPr>
          <p:nvPr>
            <p:ph idx="1"/>
          </p:nvPr>
        </p:nvSpPr>
        <p:spPr>
          <a:xfrm>
            <a:off x="0" y="1412776"/>
            <a:ext cx="11901055" cy="5348242"/>
          </a:xfrm>
        </p:spPr>
        <p:txBody>
          <a:bodyPr>
            <a:normAutofit fontScale="62500" lnSpcReduction="20000"/>
          </a:bodyPr>
          <a:lstStyle/>
          <a:p>
            <a:endParaRPr lang="en-GB" altLang="en-US" dirty="0" smtClean="0">
              <a:latin typeface="+mj-lt"/>
            </a:endParaRPr>
          </a:p>
          <a:p>
            <a:r>
              <a:rPr lang="en-GB" altLang="en-US" sz="3200" dirty="0" smtClean="0">
                <a:latin typeface="Comic Sans MS" panose="030F0702030302020204" pitchFamily="66" charset="0"/>
              </a:rPr>
              <a:t>Outlines what </a:t>
            </a:r>
            <a:r>
              <a:rPr lang="en-GB" altLang="en-US" sz="3200" dirty="0">
                <a:latin typeface="Comic Sans MS" panose="030F0702030302020204" pitchFamily="66" charset="0"/>
              </a:rPr>
              <a:t>behaviour is expected </a:t>
            </a:r>
            <a:r>
              <a:rPr lang="en-GB" altLang="en-US" sz="3200" dirty="0" smtClean="0">
                <a:latin typeface="Comic Sans MS" panose="030F0702030302020204" pitchFamily="66" charset="0"/>
              </a:rPr>
              <a:t>of someone working in a school, </a:t>
            </a:r>
          </a:p>
          <a:p>
            <a:pPr marL="0" indent="0">
              <a:buNone/>
            </a:pPr>
            <a:r>
              <a:rPr lang="en-GB" altLang="en-US" sz="3200" dirty="0" smtClean="0">
                <a:latin typeface="Comic Sans MS" panose="030F0702030302020204" pitchFamily="66" charset="0"/>
              </a:rPr>
              <a:t>    as a role model for children.   </a:t>
            </a:r>
          </a:p>
          <a:p>
            <a:pPr marL="274320" lvl="1" indent="-274320">
              <a:buClr>
                <a:schemeClr val="accent3"/>
              </a:buClr>
              <a:buSzPct val="95000"/>
            </a:pPr>
            <a:r>
              <a:rPr lang="en-GB" altLang="en-US" sz="3200" dirty="0">
                <a:latin typeface="Comic Sans MS" panose="030F0702030302020204" pitchFamily="66" charset="0"/>
              </a:rPr>
              <a:t>Supports staff not to place themselves in situations </a:t>
            </a:r>
            <a:r>
              <a:rPr lang="en-GB" altLang="en-US" sz="3200" dirty="0" smtClean="0">
                <a:latin typeface="Comic Sans MS" panose="030F0702030302020204" pitchFamily="66" charset="0"/>
              </a:rPr>
              <a:t>which </a:t>
            </a:r>
            <a:r>
              <a:rPr lang="en-GB" altLang="en-US" sz="3200" dirty="0">
                <a:latin typeface="Comic Sans MS" panose="030F0702030302020204" pitchFamily="66" charset="0"/>
              </a:rPr>
              <a:t>could </a:t>
            </a:r>
            <a:endParaRPr lang="en-GB" altLang="en-US" sz="3200" dirty="0" smtClean="0">
              <a:latin typeface="Comic Sans MS" panose="030F0702030302020204" pitchFamily="66" charset="0"/>
            </a:endParaRPr>
          </a:p>
          <a:p>
            <a:pPr marL="0" lvl="1" indent="0">
              <a:buClr>
                <a:schemeClr val="accent3"/>
              </a:buClr>
              <a:buSzPct val="95000"/>
              <a:buNone/>
            </a:pPr>
            <a:r>
              <a:rPr lang="en-GB" altLang="en-US" sz="3200" dirty="0" smtClean="0">
                <a:latin typeface="Comic Sans MS" panose="030F0702030302020204" pitchFamily="66" charset="0"/>
              </a:rPr>
              <a:t>    render </a:t>
            </a:r>
            <a:r>
              <a:rPr lang="en-GB" altLang="en-US" sz="3200" dirty="0">
                <a:latin typeface="Comic Sans MS" panose="030F0702030302020204" pitchFamily="66" charset="0"/>
              </a:rPr>
              <a:t>them particularly vulnerable, in </a:t>
            </a:r>
            <a:r>
              <a:rPr lang="en-GB" altLang="en-US" sz="3200" dirty="0" smtClean="0">
                <a:latin typeface="Comic Sans MS" panose="030F0702030302020204" pitchFamily="66" charset="0"/>
              </a:rPr>
              <a:t>work and </a:t>
            </a:r>
            <a:r>
              <a:rPr lang="en-GB" altLang="en-US" sz="3200" dirty="0">
                <a:latin typeface="Comic Sans MS" panose="030F0702030302020204" pitchFamily="66" charset="0"/>
              </a:rPr>
              <a:t>in your life outside </a:t>
            </a:r>
          </a:p>
          <a:p>
            <a:pPr marL="0" lvl="1" indent="0">
              <a:buClr>
                <a:schemeClr val="accent3"/>
              </a:buClr>
              <a:buSzPct val="95000"/>
              <a:buNone/>
            </a:pPr>
            <a:r>
              <a:rPr lang="en-GB" altLang="en-US" sz="3200" dirty="0" smtClean="0">
                <a:latin typeface="Comic Sans MS" panose="030F0702030302020204" pitchFamily="66" charset="0"/>
              </a:rPr>
              <a:t>    school</a:t>
            </a:r>
            <a:r>
              <a:rPr lang="en-GB" altLang="en-US" sz="3200" dirty="0">
                <a:latin typeface="Comic Sans MS" panose="030F0702030302020204" pitchFamily="66" charset="0"/>
              </a:rPr>
              <a:t>, including online.    </a:t>
            </a:r>
          </a:p>
          <a:p>
            <a:r>
              <a:rPr lang="en-GB" sz="3200" dirty="0" smtClean="0">
                <a:latin typeface="Comic Sans MS" panose="030F0702030302020204" pitchFamily="66" charset="0"/>
                <a:cs typeface="Arial" panose="020B0604020202020204" pitchFamily="34" charset="0"/>
              </a:rPr>
              <a:t>It is really important that you read, understand and work within it. </a:t>
            </a:r>
          </a:p>
          <a:p>
            <a:endParaRPr lang="en-GB" sz="3200" dirty="0" smtClean="0">
              <a:latin typeface="Comic Sans MS" panose="030F0702030302020204" pitchFamily="66" charset="0"/>
              <a:cs typeface="Arial" panose="020B0604020202020204" pitchFamily="34" charset="0"/>
            </a:endParaRPr>
          </a:p>
          <a:p>
            <a:r>
              <a:rPr lang="en-GB" sz="3200" dirty="0" smtClean="0">
                <a:latin typeface="Comic Sans MS" panose="030F0702030302020204" pitchFamily="66" charset="0"/>
                <a:cs typeface="Arial" panose="020B0604020202020204" pitchFamily="34" charset="0"/>
              </a:rPr>
              <a:t>Some important information for us all to note: </a:t>
            </a:r>
          </a:p>
          <a:p>
            <a:pPr marL="365760" lvl="1" indent="0">
              <a:buNone/>
            </a:pPr>
            <a:r>
              <a:rPr lang="en-US" sz="3200" b="1" i="1" dirty="0">
                <a:latin typeface="Comic Sans MS" panose="030F0702030302020204" pitchFamily="66" charset="0"/>
                <a:cs typeface="Arial" panose="020B0604020202020204" pitchFamily="34" charset="0"/>
              </a:rPr>
              <a:t>“Schools should make clear their expectation that staff should disclose any relationship or association (in the real world or online) that may impact on the school’s ability to safeguard pupils. This applies to all staff in all schools, not just those in early or later years childcare”.  </a:t>
            </a:r>
            <a:endParaRPr lang="en-US" sz="3200" b="1" i="1" dirty="0" smtClean="0">
              <a:latin typeface="Comic Sans MS" panose="030F0702030302020204" pitchFamily="66" charset="0"/>
              <a:cs typeface="Arial" panose="020B0604020202020204" pitchFamily="34" charset="0"/>
            </a:endParaRPr>
          </a:p>
          <a:p>
            <a:pPr marL="365760" lvl="1" indent="0">
              <a:buNone/>
            </a:pPr>
            <a:endParaRPr lang="en-US" sz="3200" dirty="0">
              <a:latin typeface="Comic Sans MS" panose="030F0702030302020204" pitchFamily="66" charset="0"/>
              <a:cs typeface="Arial" panose="020B0604020202020204" pitchFamily="34" charset="0"/>
            </a:endParaRPr>
          </a:p>
          <a:p>
            <a:r>
              <a:rPr lang="en-GB" sz="3200" dirty="0" smtClean="0">
                <a:latin typeface="Comic Sans MS" panose="030F0702030302020204" pitchFamily="66" charset="0"/>
                <a:cs typeface="Arial" panose="020B0604020202020204" pitchFamily="34" charset="0"/>
              </a:rPr>
              <a:t>Guidance on use of photography/recording in schools: </a:t>
            </a:r>
          </a:p>
          <a:p>
            <a:pPr marL="365760" lvl="1" indent="0">
              <a:buNone/>
            </a:pPr>
            <a:r>
              <a:rPr lang="en-GB" sz="3200" dirty="0">
                <a:latin typeface="Comic Sans MS" panose="030F0702030302020204" pitchFamily="66" charset="0"/>
                <a:cs typeface="Arial" panose="020B0604020202020204" pitchFamily="34" charset="0"/>
              </a:rPr>
              <a:t>“</a:t>
            </a:r>
            <a:r>
              <a:rPr lang="en-GB" sz="3200" b="1" i="1" dirty="0">
                <a:latin typeface="Comic Sans MS" panose="030F0702030302020204" pitchFamily="66" charset="0"/>
                <a:cs typeface="Arial" panose="020B0604020202020204" pitchFamily="34" charset="0"/>
              </a:rPr>
              <a:t>Adults should not t</a:t>
            </a:r>
            <a:r>
              <a:rPr lang="en-US" sz="3200" b="1" i="1" dirty="0" err="1">
                <a:latin typeface="Comic Sans MS" panose="030F0702030302020204" pitchFamily="66" charset="0"/>
                <a:cs typeface="Arial" panose="020B0604020202020204" pitchFamily="34" charset="0"/>
              </a:rPr>
              <a:t>ake</a:t>
            </a:r>
            <a:r>
              <a:rPr lang="en-US" sz="3200" b="1" i="1" dirty="0">
                <a:latin typeface="Comic Sans MS" panose="030F0702030302020204" pitchFamily="66" charset="0"/>
                <a:cs typeface="Arial" panose="020B0604020202020204" pitchFamily="34" charset="0"/>
              </a:rPr>
              <a:t> images of a child’s injury, bruising or similar (e.g. following a disclosure of abuse) even if requested to by children’s social care”.</a:t>
            </a:r>
          </a:p>
          <a:p>
            <a:pPr marL="0" indent="0">
              <a:buNone/>
            </a:pPr>
            <a:r>
              <a:rPr lang="en-GB" dirty="0">
                <a:latin typeface="+mj-lt"/>
              </a:rPr>
              <a:t>	</a:t>
            </a:r>
          </a:p>
          <a:p>
            <a:endParaRPr lang="en-GB" dirty="0"/>
          </a:p>
        </p:txBody>
      </p:sp>
      <p:pic>
        <p:nvPicPr>
          <p:cNvPr id="4" name="irc_mi" descr="Image result for social media">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38875" y="1854649"/>
            <a:ext cx="2668544" cy="1512168"/>
          </a:xfrm>
          <a:prstGeom prst="rect">
            <a:avLst/>
          </a:prstGeom>
          <a:noFill/>
          <a:ln>
            <a:noFill/>
          </a:ln>
        </p:spPr>
      </p:pic>
    </p:spTree>
    <p:extLst>
      <p:ext uri="{BB962C8B-B14F-4D97-AF65-F5344CB8AC3E}">
        <p14:creationId xmlns:p14="http://schemas.microsoft.com/office/powerpoint/2010/main" val="2584523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Comic Sans MS" panose="030F0702030302020204" pitchFamily="66" charset="0"/>
              </a:rPr>
              <a:t>Encompass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smtClean="0">
              <a:latin typeface="Comic Sans MS" panose="030F0702030302020204" pitchFamily="66" charset="0"/>
            </a:endParaRPr>
          </a:p>
          <a:p>
            <a:r>
              <a:rPr lang="en-US" dirty="0" smtClean="0">
                <a:latin typeface="Comic Sans MS" panose="030F0702030302020204" pitchFamily="66" charset="0"/>
              </a:rPr>
              <a:t>Encompass is a system in place so schools are aware of domestic abuse incidents reported to Police involving our students or their parents/carers</a:t>
            </a:r>
            <a:endParaRPr lang="en-GB" dirty="0" smtClean="0">
              <a:latin typeface="Comic Sans MS" panose="030F0702030302020204" pitchFamily="66" charset="0"/>
            </a:endParaRPr>
          </a:p>
          <a:p>
            <a:r>
              <a:rPr lang="en-GB" dirty="0" smtClean="0">
                <a:latin typeface="Comic Sans MS" panose="030F0702030302020204" pitchFamily="66" charset="0"/>
              </a:rPr>
              <a:t>Domestic abuse notifications received day following incident, the idea being to reduce delays in information sharing</a:t>
            </a:r>
          </a:p>
          <a:p>
            <a:r>
              <a:rPr lang="en-US" dirty="0" smtClean="0">
                <a:latin typeface="Comic Sans MS" panose="030F0702030302020204" pitchFamily="66" charset="0"/>
              </a:rPr>
              <a:t>Notifications are emailed directly to DSL, Head and our Welfare Team email address and are recorded in student’s confidential safeguarding file and if any action is required then Welfare Team will initiate</a:t>
            </a:r>
            <a:endParaRPr lang="en-GB" dirty="0" smtClean="0">
              <a:latin typeface="Comic Sans MS" panose="030F0702030302020204" pitchFamily="66" charset="0"/>
            </a:endParaRPr>
          </a:p>
        </p:txBody>
      </p:sp>
    </p:spTree>
    <p:extLst>
      <p:ext uri="{BB962C8B-B14F-4D97-AF65-F5344CB8AC3E}">
        <p14:creationId xmlns:p14="http://schemas.microsoft.com/office/powerpoint/2010/main" val="414427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478520591"/>
              </p:ext>
            </p:extLst>
          </p:nvPr>
        </p:nvGraphicFramePr>
        <p:xfrm>
          <a:off x="581891" y="443344"/>
          <a:ext cx="10681854" cy="6082148"/>
        </p:xfrm>
        <a:graphic>
          <a:graphicData uri="http://schemas.openxmlformats.org/drawingml/2006/table">
            <a:tbl>
              <a:tblPr firstRow="1" bandRow="1">
                <a:tableStyleId>{5C22544A-7EE6-4342-B048-85BDC9FD1C3A}</a:tableStyleId>
              </a:tblPr>
              <a:tblGrid>
                <a:gridCol w="3560618">
                  <a:extLst>
                    <a:ext uri="{9D8B030D-6E8A-4147-A177-3AD203B41FA5}">
                      <a16:colId xmlns:a16="http://schemas.microsoft.com/office/drawing/2014/main" val="3265016390"/>
                    </a:ext>
                  </a:extLst>
                </a:gridCol>
                <a:gridCol w="3560618">
                  <a:extLst>
                    <a:ext uri="{9D8B030D-6E8A-4147-A177-3AD203B41FA5}">
                      <a16:colId xmlns:a16="http://schemas.microsoft.com/office/drawing/2014/main" val="3721105624"/>
                    </a:ext>
                  </a:extLst>
                </a:gridCol>
                <a:gridCol w="3560618">
                  <a:extLst>
                    <a:ext uri="{9D8B030D-6E8A-4147-A177-3AD203B41FA5}">
                      <a16:colId xmlns:a16="http://schemas.microsoft.com/office/drawing/2014/main" val="2782990677"/>
                    </a:ext>
                  </a:extLst>
                </a:gridCol>
              </a:tblGrid>
              <a:tr h="3041074">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75058969"/>
                  </a:ext>
                </a:extLst>
              </a:tr>
              <a:tr h="3041074">
                <a:tc>
                  <a:txBody>
                    <a:bodyPr/>
                    <a:lstStyle/>
                    <a:p>
                      <a:r>
                        <a:rPr lang="en-GB" sz="2400" dirty="0" smtClean="0">
                          <a:solidFill>
                            <a:srgbClr val="FF0000"/>
                          </a:solidFill>
                        </a:rPr>
                        <a:t>ALWAYS ACT</a:t>
                      </a:r>
                    </a:p>
                    <a:p>
                      <a:r>
                        <a:rPr lang="en-GB" sz="2400" dirty="0" smtClean="0"/>
                        <a:t>in</a:t>
                      </a:r>
                      <a:r>
                        <a:rPr lang="en-GB" sz="2400" baseline="0" dirty="0" smtClean="0"/>
                        <a:t> the best interests of the </a:t>
                      </a:r>
                    </a:p>
                    <a:p>
                      <a:r>
                        <a:rPr lang="en-GB" sz="2400" baseline="0" dirty="0" smtClean="0"/>
                        <a:t>Child.  Never promise</a:t>
                      </a:r>
                    </a:p>
                    <a:p>
                      <a:r>
                        <a:rPr lang="en-GB" sz="2400" baseline="0" dirty="0" smtClean="0"/>
                        <a:t>Confidentiality.</a:t>
                      </a:r>
                      <a:endParaRPr lang="en-GB" sz="2400" dirty="0"/>
                    </a:p>
                  </a:txBody>
                  <a:tcPr/>
                </a:tc>
                <a:tc>
                  <a:txBody>
                    <a:bodyPr/>
                    <a:lstStyle/>
                    <a:p>
                      <a:r>
                        <a:rPr lang="en-GB" sz="2400" dirty="0" smtClean="0">
                          <a:solidFill>
                            <a:srgbClr val="FF0000"/>
                          </a:solidFill>
                        </a:rPr>
                        <a:t>KNOW HOW</a:t>
                      </a:r>
                    </a:p>
                    <a:p>
                      <a:r>
                        <a:rPr lang="en-GB" sz="2400" dirty="0" smtClean="0"/>
                        <a:t>to identify children who may</a:t>
                      </a:r>
                      <a:r>
                        <a:rPr lang="en-GB" sz="2400" baseline="0" dirty="0" smtClean="0"/>
                        <a:t> benefit from early help</a:t>
                      </a:r>
                      <a:endParaRPr lang="en-GB" sz="2400" dirty="0"/>
                    </a:p>
                  </a:txBody>
                  <a:tcPr/>
                </a:tc>
                <a:tc>
                  <a:txBody>
                    <a:bodyPr/>
                    <a:lstStyle/>
                    <a:p>
                      <a:r>
                        <a:rPr lang="en-GB" sz="2400" dirty="0" smtClean="0">
                          <a:solidFill>
                            <a:srgbClr val="FF0000"/>
                          </a:solidFill>
                        </a:rPr>
                        <a:t>KNOW THE</a:t>
                      </a:r>
                      <a:r>
                        <a:rPr lang="en-GB" sz="2400" baseline="0" dirty="0" smtClean="0">
                          <a:solidFill>
                            <a:srgbClr val="FF0000"/>
                          </a:solidFill>
                        </a:rPr>
                        <a:t> DIFFERENT</a:t>
                      </a:r>
                    </a:p>
                    <a:p>
                      <a:r>
                        <a:rPr lang="en-GB" sz="2400" baseline="0" dirty="0" smtClean="0"/>
                        <a:t>Types of abuse and neglect so that you can identify children who may be in need of help or protection</a:t>
                      </a:r>
                      <a:endParaRPr lang="en-GB" sz="2400" dirty="0"/>
                    </a:p>
                  </a:txBody>
                  <a:tcPr/>
                </a:tc>
                <a:extLst>
                  <a:ext uri="{0D108BD9-81ED-4DB2-BD59-A6C34878D82A}">
                    <a16:rowId xmlns:a16="http://schemas.microsoft.com/office/drawing/2014/main" val="1416001152"/>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139" y="877095"/>
            <a:ext cx="2070319" cy="20703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178" y="877095"/>
            <a:ext cx="2143125" cy="21431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918" y="1067594"/>
            <a:ext cx="1447800" cy="1762125"/>
          </a:xfrm>
          <a:prstGeom prst="rect">
            <a:avLst/>
          </a:prstGeom>
        </p:spPr>
      </p:pic>
    </p:spTree>
    <p:extLst>
      <p:ext uri="{BB962C8B-B14F-4D97-AF65-F5344CB8AC3E}">
        <p14:creationId xmlns:p14="http://schemas.microsoft.com/office/powerpoint/2010/main" val="35324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1884218"/>
            <a:ext cx="5157787" cy="4305445"/>
          </a:xfrm>
        </p:spPr>
        <p:txBody>
          <a:bodyPr/>
          <a:lstStyle/>
          <a:p>
            <a:pPr>
              <a:buFont typeface="Wingdings" panose="05000000000000000000" pitchFamily="2" charset="2"/>
              <a:buChar char="Ø"/>
            </a:pPr>
            <a:r>
              <a:rPr lang="en-GB" sz="2400" dirty="0" smtClean="0">
                <a:solidFill>
                  <a:prstClr val="black"/>
                </a:solidFill>
                <a:latin typeface="Comic Sans MS" panose="030F0702030302020204" pitchFamily="66" charset="0"/>
              </a:rPr>
              <a:t>Domestic </a:t>
            </a:r>
            <a:r>
              <a:rPr lang="en-GB" sz="2400" dirty="0">
                <a:solidFill>
                  <a:prstClr val="black"/>
                </a:solidFill>
                <a:latin typeface="Comic Sans MS" panose="030F0702030302020204" pitchFamily="66" charset="0"/>
              </a:rPr>
              <a:t>violence</a:t>
            </a:r>
          </a:p>
          <a:p>
            <a:pPr lvl="0">
              <a:buFont typeface="Wingdings" panose="05000000000000000000" pitchFamily="2" charset="2"/>
              <a:buChar char="Ø"/>
            </a:pPr>
            <a:r>
              <a:rPr lang="en-GB" sz="2400" dirty="0" smtClean="0">
                <a:solidFill>
                  <a:prstClr val="black"/>
                </a:solidFill>
                <a:latin typeface="Comic Sans MS" panose="030F0702030302020204" pitchFamily="66" charset="0"/>
              </a:rPr>
              <a:t>Drug </a:t>
            </a:r>
            <a:r>
              <a:rPr lang="en-GB" sz="2400" dirty="0">
                <a:solidFill>
                  <a:prstClr val="black"/>
                </a:solidFill>
                <a:latin typeface="Comic Sans MS" panose="030F0702030302020204" pitchFamily="66" charset="0"/>
              </a:rPr>
              <a:t>or Alcohol misuse</a:t>
            </a:r>
          </a:p>
          <a:p>
            <a:pPr lvl="0">
              <a:buFont typeface="Wingdings" panose="05000000000000000000" pitchFamily="2" charset="2"/>
              <a:buChar char="Ø"/>
            </a:pPr>
            <a:r>
              <a:rPr lang="en-GB" sz="2400" dirty="0">
                <a:solidFill>
                  <a:prstClr val="black"/>
                </a:solidFill>
                <a:latin typeface="Comic Sans MS" panose="030F0702030302020204" pitchFamily="66" charset="0"/>
              </a:rPr>
              <a:t>Inappropriate sexual activity or behaviour for age</a:t>
            </a:r>
          </a:p>
          <a:p>
            <a:pPr lvl="0">
              <a:buFont typeface="Wingdings" panose="05000000000000000000" pitchFamily="2" charset="2"/>
              <a:buChar char="Ø"/>
            </a:pPr>
            <a:r>
              <a:rPr lang="en-GB" sz="2400" dirty="0">
                <a:solidFill>
                  <a:prstClr val="black"/>
                </a:solidFill>
                <a:latin typeface="Comic Sans MS" panose="030F0702030302020204" pitchFamily="66" charset="0"/>
              </a:rPr>
              <a:t>Poor school attendance</a:t>
            </a:r>
          </a:p>
          <a:p>
            <a:pPr lvl="0">
              <a:buFont typeface="Wingdings" panose="05000000000000000000" pitchFamily="2" charset="2"/>
              <a:buChar char="Ø"/>
            </a:pPr>
            <a:r>
              <a:rPr lang="en-GB" sz="2400" dirty="0">
                <a:solidFill>
                  <a:prstClr val="black"/>
                </a:solidFill>
                <a:latin typeface="Comic Sans MS" panose="030F0702030302020204" pitchFamily="66" charset="0"/>
              </a:rPr>
              <a:t>Lack of boundaries at </a:t>
            </a:r>
            <a:r>
              <a:rPr lang="en-GB" sz="2400" dirty="0" smtClean="0">
                <a:solidFill>
                  <a:prstClr val="black"/>
                </a:solidFill>
                <a:latin typeface="Comic Sans MS" panose="030F0702030302020204" pitchFamily="66" charset="0"/>
              </a:rPr>
              <a:t>home</a:t>
            </a:r>
          </a:p>
          <a:p>
            <a:pPr lvl="0">
              <a:buFont typeface="Wingdings" panose="05000000000000000000" pitchFamily="2" charset="2"/>
              <a:buChar char="Ø"/>
            </a:pPr>
            <a:r>
              <a:rPr lang="en-GB" sz="2400" dirty="0" smtClean="0">
                <a:solidFill>
                  <a:prstClr val="black"/>
                </a:solidFill>
                <a:latin typeface="Comic Sans MS" panose="030F0702030302020204" pitchFamily="66" charset="0"/>
              </a:rPr>
              <a:t>Poor Parenting</a:t>
            </a:r>
            <a:endParaRPr lang="en-GB" sz="2400" dirty="0">
              <a:solidFill>
                <a:prstClr val="black"/>
              </a:solidFill>
              <a:latin typeface="Comic Sans MS" panose="030F0702030302020204" pitchFamily="66" charset="0"/>
            </a:endParaRPr>
          </a:p>
          <a:p>
            <a:pPr lvl="0">
              <a:buFont typeface="Wingdings" panose="05000000000000000000" pitchFamily="2" charset="2"/>
              <a:buChar char="Ø"/>
            </a:pPr>
            <a:r>
              <a:rPr lang="en-GB" sz="2400" dirty="0">
                <a:solidFill>
                  <a:prstClr val="black"/>
                </a:solidFill>
                <a:latin typeface="Comic Sans MS" panose="030F0702030302020204" pitchFamily="66" charset="0"/>
              </a:rPr>
              <a:t>Engaging in Criminal activity</a:t>
            </a:r>
          </a:p>
          <a:p>
            <a:pPr lvl="0">
              <a:buFont typeface="Wingdings" panose="05000000000000000000" pitchFamily="2" charset="2"/>
              <a:buChar char="Ø"/>
            </a:pPr>
            <a:r>
              <a:rPr lang="en-GB" sz="2400" dirty="0">
                <a:solidFill>
                  <a:prstClr val="black"/>
                </a:solidFill>
                <a:latin typeface="Comic Sans MS" panose="030F0702030302020204" pitchFamily="66" charset="0"/>
              </a:rPr>
              <a:t>Mental health issues</a:t>
            </a:r>
          </a:p>
          <a:p>
            <a:endParaRPr lang="en-GB" dirty="0"/>
          </a:p>
        </p:txBody>
      </p:sp>
      <p:sp>
        <p:nvSpPr>
          <p:cNvPr id="6" name="Content Placeholder 5"/>
          <p:cNvSpPr>
            <a:spLocks noGrp="1"/>
          </p:cNvSpPr>
          <p:nvPr>
            <p:ph sz="quarter" idx="4"/>
          </p:nvPr>
        </p:nvSpPr>
        <p:spPr>
          <a:xfrm>
            <a:off x="6172200" y="1884218"/>
            <a:ext cx="5183188" cy="4305445"/>
          </a:xfrm>
        </p:spPr>
        <p:txBody>
          <a:bodyPr/>
          <a:lstStyle/>
          <a:p>
            <a:pPr lvl="0">
              <a:buFont typeface="Wingdings" panose="05000000000000000000" pitchFamily="2" charset="2"/>
              <a:buChar char="Ø"/>
            </a:pPr>
            <a:r>
              <a:rPr lang="en-GB" sz="2400" dirty="0">
                <a:solidFill>
                  <a:prstClr val="black"/>
                </a:solidFill>
                <a:latin typeface="Comic Sans MS" panose="030F0702030302020204" pitchFamily="66" charset="0"/>
              </a:rPr>
              <a:t>Missing episodes</a:t>
            </a:r>
          </a:p>
          <a:p>
            <a:pPr lvl="0">
              <a:buFont typeface="Wingdings" panose="05000000000000000000" pitchFamily="2" charset="2"/>
              <a:buChar char="Ø"/>
            </a:pPr>
            <a:r>
              <a:rPr lang="en-GB" sz="2400" dirty="0">
                <a:solidFill>
                  <a:prstClr val="black"/>
                </a:solidFill>
                <a:latin typeface="Comic Sans MS" panose="030F0702030302020204" pitchFamily="66" charset="0"/>
              </a:rPr>
              <a:t>Isolation</a:t>
            </a:r>
          </a:p>
          <a:p>
            <a:pPr lvl="0">
              <a:buFont typeface="Wingdings" panose="05000000000000000000" pitchFamily="2" charset="2"/>
              <a:buChar char="Ø"/>
            </a:pPr>
            <a:r>
              <a:rPr lang="en-GB" sz="2400" dirty="0">
                <a:solidFill>
                  <a:prstClr val="black"/>
                </a:solidFill>
                <a:latin typeface="Comic Sans MS" panose="030F0702030302020204" pitchFamily="66" charset="0"/>
              </a:rPr>
              <a:t>Difficult family relationships</a:t>
            </a:r>
          </a:p>
          <a:p>
            <a:pPr lvl="0">
              <a:buFont typeface="Wingdings" panose="05000000000000000000" pitchFamily="2" charset="2"/>
              <a:buChar char="Ø"/>
            </a:pPr>
            <a:r>
              <a:rPr lang="en-GB" sz="2400" dirty="0">
                <a:solidFill>
                  <a:prstClr val="black"/>
                </a:solidFill>
                <a:latin typeface="Comic Sans MS" panose="030F0702030302020204" pitchFamily="66" charset="0"/>
              </a:rPr>
              <a:t>‘Risky’ behaviours</a:t>
            </a:r>
          </a:p>
          <a:p>
            <a:pPr lvl="0">
              <a:buFont typeface="Wingdings" panose="05000000000000000000" pitchFamily="2" charset="2"/>
              <a:buChar char="Ø"/>
            </a:pPr>
            <a:r>
              <a:rPr lang="en-GB" sz="2400" dirty="0">
                <a:solidFill>
                  <a:prstClr val="black"/>
                </a:solidFill>
                <a:latin typeface="Comic Sans MS" panose="030F0702030302020204" pitchFamily="66" charset="0"/>
              </a:rPr>
              <a:t>Disabilities</a:t>
            </a:r>
          </a:p>
          <a:p>
            <a:pPr lvl="0">
              <a:buFont typeface="Wingdings" panose="05000000000000000000" pitchFamily="2" charset="2"/>
              <a:buChar char="Ø"/>
            </a:pPr>
            <a:r>
              <a:rPr lang="en-GB" sz="2400" dirty="0">
                <a:solidFill>
                  <a:prstClr val="black"/>
                </a:solidFill>
                <a:latin typeface="Comic Sans MS" panose="030F0702030302020204" pitchFamily="66" charset="0"/>
              </a:rPr>
              <a:t>Learning Difficulties</a:t>
            </a:r>
          </a:p>
          <a:p>
            <a:pPr marL="0" indent="0">
              <a:buNone/>
            </a:pPr>
            <a:endParaRPr lang="en-GB" dirty="0"/>
          </a:p>
        </p:txBody>
      </p:sp>
      <p:pic>
        <p:nvPicPr>
          <p:cNvPr id="3" name="Picture 2"/>
          <p:cNvPicPr>
            <a:picLocks noChangeAspect="1"/>
          </p:cNvPicPr>
          <p:nvPr/>
        </p:nvPicPr>
        <p:blipFill>
          <a:blip r:embed="rId2"/>
          <a:stretch>
            <a:fillRect/>
          </a:stretch>
        </p:blipFill>
        <p:spPr>
          <a:xfrm>
            <a:off x="3418681" y="0"/>
            <a:ext cx="3846556" cy="1669473"/>
          </a:xfrm>
          <a:prstGeom prst="rect">
            <a:avLst/>
          </a:prstGeom>
        </p:spPr>
      </p:pic>
    </p:spTree>
    <p:extLst>
      <p:ext uri="{BB962C8B-B14F-4D97-AF65-F5344CB8AC3E}">
        <p14:creationId xmlns:p14="http://schemas.microsoft.com/office/powerpoint/2010/main" val="66922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9525"/>
            <a:ext cx="9144000" cy="1441450"/>
          </a:xfrm>
          <a:prstGeom prst="rect">
            <a:avLst/>
          </a:prstGeom>
          <a:solidFill>
            <a:srgbClr val="0092C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1524000" y="1"/>
            <a:ext cx="9144000" cy="360363"/>
          </a:xfrm>
          <a:prstGeom prst="rect">
            <a:avLst/>
          </a:prstGeom>
          <a:solidFill>
            <a:srgbClr val="0F78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88" name="TextBox 13"/>
          <p:cNvSpPr txBox="1">
            <a:spLocks noChangeArrowheads="1"/>
          </p:cNvSpPr>
          <p:nvPr/>
        </p:nvSpPr>
        <p:spPr bwMode="auto">
          <a:xfrm>
            <a:off x="6938964" y="82551"/>
            <a:ext cx="32162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16389" name="TextBox 15"/>
          <p:cNvSpPr txBox="1">
            <a:spLocks noChangeArrowheads="1"/>
          </p:cNvSpPr>
          <p:nvPr/>
        </p:nvSpPr>
        <p:spPr bwMode="auto">
          <a:xfrm>
            <a:off x="2062163" y="82551"/>
            <a:ext cx="4064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16391" name="TextBox 4"/>
          <p:cNvSpPr txBox="1">
            <a:spLocks noChangeArrowheads="1"/>
          </p:cNvSpPr>
          <p:nvPr/>
        </p:nvSpPr>
        <p:spPr bwMode="auto">
          <a:xfrm>
            <a:off x="2046289" y="576264"/>
            <a:ext cx="7189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4 main categories of abuse</a:t>
            </a:r>
            <a:endParaRPr kumimoji="0" lang="en-US" altLang="en-US" sz="1200" b="1"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endParaRPr>
          </a:p>
        </p:txBody>
      </p:sp>
      <p:pic>
        <p:nvPicPr>
          <p:cNvPr id="163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2146" y="1740427"/>
            <a:ext cx="7218218" cy="477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5"/>
          <p:cNvSpPr txBox="1">
            <a:spLocks noChangeArrowheads="1"/>
          </p:cNvSpPr>
          <p:nvPr/>
        </p:nvSpPr>
        <p:spPr bwMode="auto">
          <a:xfrm>
            <a:off x="1759528" y="1992314"/>
            <a:ext cx="75765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Physical abuse</a:t>
            </a: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Sexual abuse</a:t>
            </a: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Neglect </a:t>
            </a: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r"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altLang="en-US" sz="24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Emotional abuse</a:t>
            </a:r>
          </a:p>
        </p:txBody>
      </p:sp>
    </p:spTree>
    <p:extLst>
      <p:ext uri="{BB962C8B-B14F-4D97-AF65-F5344CB8AC3E}">
        <p14:creationId xmlns:p14="http://schemas.microsoft.com/office/powerpoint/2010/main" val="2082634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u="sng" dirty="0" smtClean="0">
                <a:latin typeface="Comic Sans MS" panose="030F0702030302020204" pitchFamily="66" charset="0"/>
              </a:rPr>
              <a:t>Physical Abuse</a:t>
            </a:r>
            <a:endParaRPr lang="en-GB" sz="3200" u="sng" dirty="0">
              <a:latin typeface="Comic Sans MS" panose="030F0702030302020204" pitchFamily="66" charset="0"/>
            </a:endParaRPr>
          </a:p>
        </p:txBody>
      </p:sp>
      <p:sp>
        <p:nvSpPr>
          <p:cNvPr id="3" name="Content Placeholder 2"/>
          <p:cNvSpPr>
            <a:spLocks noGrp="1"/>
          </p:cNvSpPr>
          <p:nvPr>
            <p:ph idx="1"/>
          </p:nvPr>
        </p:nvSpPr>
        <p:spPr>
          <a:xfrm>
            <a:off x="838200" y="1399309"/>
            <a:ext cx="10231582" cy="5167746"/>
          </a:xfrm>
        </p:spPr>
        <p:txBody>
          <a:bodyPr>
            <a:normAutofit/>
          </a:bodyPr>
          <a:lstStyle/>
          <a:p>
            <a:pPr marL="0" indent="0">
              <a:buNone/>
            </a:pPr>
            <a:r>
              <a:rPr lang="en-GB" dirty="0">
                <a:solidFill>
                  <a:srgbClr val="FF0000"/>
                </a:solidFill>
                <a:latin typeface="Comic Sans MS" panose="030F0702030302020204" pitchFamily="66" charset="0"/>
              </a:rPr>
              <a:t>May be recognised by: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553" y="265185"/>
            <a:ext cx="2819400" cy="1619250"/>
          </a:xfrm>
          <a:prstGeom prst="rect">
            <a:avLst/>
          </a:prstGeom>
        </p:spPr>
      </p:pic>
      <p:sp>
        <p:nvSpPr>
          <p:cNvPr id="4" name="Rectangle 3"/>
          <p:cNvSpPr/>
          <p:nvPr/>
        </p:nvSpPr>
        <p:spPr>
          <a:xfrm>
            <a:off x="838200" y="2078182"/>
            <a:ext cx="1051560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Visible injuries, child disclosing, inconsistent information given by child and parent or different explanations, unexplained delay in seeking treatment that is obviously needed, denial of an injury, frequent presentation of minor injuries, frequent hospital attendances (A&amp;E), multiple injuries at one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Not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all marks on children mean they are being abused, be </a:t>
            </a:r>
            <a:endPar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aware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of bruising to unusual areas (ie. back, mouth, cheek, ear</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stomach</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chest, genitals,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under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arms, eyes, skull, neck, </a:t>
            </a:r>
            <a:endPar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shoulders</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buttocks</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thighs)</a:t>
            </a:r>
          </a:p>
        </p:txBody>
      </p:sp>
      <p:pic>
        <p:nvPicPr>
          <p:cNvPr id="6" name="Picture 5"/>
          <p:cNvPicPr>
            <a:picLocks noChangeAspect="1"/>
          </p:cNvPicPr>
          <p:nvPr/>
        </p:nvPicPr>
        <p:blipFill>
          <a:blip r:embed="rId3"/>
          <a:stretch>
            <a:fillRect/>
          </a:stretch>
        </p:blipFill>
        <p:spPr>
          <a:xfrm>
            <a:off x="9919953" y="4732285"/>
            <a:ext cx="1531493" cy="1911927"/>
          </a:xfrm>
          <a:prstGeom prst="rect">
            <a:avLst/>
          </a:prstGeom>
        </p:spPr>
      </p:pic>
    </p:spTree>
    <p:extLst>
      <p:ext uri="{BB962C8B-B14F-4D97-AF65-F5344CB8AC3E}">
        <p14:creationId xmlns:p14="http://schemas.microsoft.com/office/powerpoint/2010/main" val="2717268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fontScale="90000"/>
          </a:bodyPr>
          <a:lstStyle/>
          <a:p>
            <a:pPr algn="ctr"/>
            <a:r>
              <a:rPr lang="en-GB" u="sng" dirty="0" smtClean="0">
                <a:latin typeface="Comic Sans MS" panose="030F0702030302020204" pitchFamily="66" charset="0"/>
              </a:rPr>
              <a:t>Sexual Abuse</a:t>
            </a:r>
            <a:endParaRPr lang="en-GB" u="sng" dirty="0">
              <a:latin typeface="Comic Sans MS" panose="030F0702030302020204" pitchFamily="66" charset="0"/>
            </a:endParaRPr>
          </a:p>
        </p:txBody>
      </p:sp>
      <p:sp>
        <p:nvSpPr>
          <p:cNvPr id="3" name="Content Placeholder 2"/>
          <p:cNvSpPr>
            <a:spLocks noGrp="1"/>
          </p:cNvSpPr>
          <p:nvPr>
            <p:ph idx="1"/>
          </p:nvPr>
        </p:nvSpPr>
        <p:spPr>
          <a:xfrm>
            <a:off x="457200" y="1219200"/>
            <a:ext cx="9088582" cy="5514109"/>
          </a:xfrm>
        </p:spPr>
        <p:txBody>
          <a:bodyPr>
            <a:normAutofit lnSpcReduction="10000"/>
          </a:bodyPr>
          <a:lstStyle/>
          <a:p>
            <a:r>
              <a:rPr lang="en-GB" sz="3000" dirty="0">
                <a:latin typeface="Comic Sans MS" panose="030F0702030302020204" pitchFamily="66" charset="0"/>
                <a:cs typeface="Arial" panose="020B0604020202020204" pitchFamily="34" charset="0"/>
              </a:rPr>
              <a:t>Forcing, enticing, tricking a child to take part in sexual activities whether or not the child is aware of what is </a:t>
            </a:r>
            <a:r>
              <a:rPr lang="en-GB" sz="3000" dirty="0" smtClean="0">
                <a:latin typeface="Comic Sans MS" panose="030F0702030302020204" pitchFamily="66" charset="0"/>
                <a:cs typeface="Arial" panose="020B0604020202020204" pitchFamily="34" charset="0"/>
              </a:rPr>
              <a:t>happening, Assault </a:t>
            </a:r>
            <a:r>
              <a:rPr lang="en-GB" sz="3000" dirty="0">
                <a:latin typeface="Comic Sans MS" panose="030F0702030302020204" pitchFamily="66" charset="0"/>
                <a:cs typeface="Arial" panose="020B0604020202020204" pitchFamily="34" charset="0"/>
              </a:rPr>
              <a:t>by penetration (rape/oral sex</a:t>
            </a:r>
            <a:r>
              <a:rPr lang="en-GB" sz="3000" dirty="0" smtClean="0">
                <a:latin typeface="Comic Sans MS" panose="030F0702030302020204" pitchFamily="66" charset="0"/>
                <a:cs typeface="Arial" panose="020B0604020202020204" pitchFamily="34" charset="0"/>
              </a:rPr>
              <a:t>), Non-penetrative </a:t>
            </a:r>
            <a:r>
              <a:rPr lang="en-GB" sz="3000" dirty="0">
                <a:latin typeface="Comic Sans MS" panose="030F0702030302020204" pitchFamily="66" charset="0"/>
                <a:cs typeface="Arial" panose="020B0604020202020204" pitchFamily="34" charset="0"/>
              </a:rPr>
              <a:t>(kissing, masturbation, touching – including over clothing)</a:t>
            </a:r>
          </a:p>
          <a:p>
            <a:endParaRPr lang="en-GB" sz="3000" dirty="0">
              <a:latin typeface="Comic Sans MS" panose="030F0702030302020204" pitchFamily="66" charset="0"/>
              <a:cs typeface="Arial" panose="020B0604020202020204" pitchFamily="34" charset="0"/>
            </a:endParaRPr>
          </a:p>
          <a:p>
            <a:r>
              <a:rPr lang="en-GB" sz="3000" dirty="0">
                <a:latin typeface="Comic Sans MS" panose="030F0702030302020204" pitchFamily="66" charset="0"/>
                <a:cs typeface="Arial" panose="020B0604020202020204" pitchFamily="34" charset="0"/>
              </a:rPr>
              <a:t>Non-contact (grooming, photographing child for sexual purposes, making a child look at pornographic </a:t>
            </a:r>
            <a:r>
              <a:rPr lang="en-GB" sz="3000" dirty="0" smtClean="0">
                <a:latin typeface="Comic Sans MS" panose="030F0702030302020204" pitchFamily="66" charset="0"/>
                <a:cs typeface="Arial" panose="020B0604020202020204" pitchFamily="34" charset="0"/>
              </a:rPr>
              <a:t>images </a:t>
            </a:r>
            <a:r>
              <a:rPr lang="en-GB" sz="3000" dirty="0">
                <a:latin typeface="Comic Sans MS" panose="030F0702030302020204" pitchFamily="66" charset="0"/>
                <a:cs typeface="Arial" panose="020B0604020202020204" pitchFamily="34" charset="0"/>
              </a:rPr>
              <a:t>or films, engaging in sexual activity in front of a child, adults exposing themselves for sexual gratification, engaging child in prostitution</a:t>
            </a:r>
            <a:r>
              <a:rPr lang="en-GB" sz="3000" dirty="0" smtClean="0">
                <a:latin typeface="Comic Sans MS" panose="030F0702030302020204" pitchFamily="66" charset="0"/>
                <a:cs typeface="Arial" panose="020B0604020202020204" pitchFamily="34" charset="0"/>
              </a:rPr>
              <a:t>)</a:t>
            </a:r>
          </a:p>
          <a:p>
            <a:endParaRPr lang="en-GB" sz="3000" dirty="0">
              <a:latin typeface="Arial" panose="020B0604020202020204" pitchFamily="34" charset="0"/>
              <a:cs typeface="Arial" panose="020B0604020202020204" pitchFamily="34" charset="0"/>
            </a:endParaRPr>
          </a:p>
          <a:p>
            <a:endParaRPr lang="en-GB" sz="3000" dirty="0">
              <a:latin typeface="Arial" panose="020B0604020202020204" pitchFamily="34" charset="0"/>
              <a:cs typeface="Arial" panose="020B0604020202020204" pitchFamily="34" charset="0"/>
            </a:endParaRPr>
          </a:p>
          <a:p>
            <a:endParaRPr lang="en-GB" sz="4000" dirty="0">
              <a:solidFill>
                <a:schemeClr val="bg1"/>
              </a:solidFill>
              <a:latin typeface="Comic Sans MS" panose="030F0702030302020204" pitchFamily="66" charset="0"/>
            </a:endParaRPr>
          </a:p>
          <a:p>
            <a:endParaRPr lang="en-GB" dirty="0">
              <a:solidFill>
                <a:schemeClr val="bg1"/>
              </a:solidFill>
            </a:endParaRPr>
          </a:p>
        </p:txBody>
      </p:sp>
      <p:pic>
        <p:nvPicPr>
          <p:cNvPr id="4" name="Picture 3"/>
          <p:cNvPicPr>
            <a:picLocks noChangeAspect="1"/>
          </p:cNvPicPr>
          <p:nvPr/>
        </p:nvPicPr>
        <p:blipFill>
          <a:blip r:embed="rId2"/>
          <a:stretch>
            <a:fillRect/>
          </a:stretch>
        </p:blipFill>
        <p:spPr>
          <a:xfrm>
            <a:off x="9129279" y="2326698"/>
            <a:ext cx="2466975" cy="1857375"/>
          </a:xfrm>
          <a:prstGeom prst="rect">
            <a:avLst/>
          </a:prstGeom>
        </p:spPr>
      </p:pic>
    </p:spTree>
    <p:extLst>
      <p:ext uri="{BB962C8B-B14F-4D97-AF65-F5344CB8AC3E}">
        <p14:creationId xmlns:p14="http://schemas.microsoft.com/office/powerpoint/2010/main" val="2387131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1673" y="443345"/>
            <a:ext cx="8603672" cy="6401753"/>
          </a:xfrm>
          <a:prstGeom prst="rect">
            <a:avLst/>
          </a:prstGeom>
          <a:noFill/>
        </p:spPr>
        <p:txBody>
          <a:bodyPr wrap="square" rtlCol="0">
            <a:spAutoFit/>
          </a:bodyPr>
          <a:lstStyle/>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smtClean="0">
                <a:latin typeface="Comic Sans MS" panose="030F0702030302020204" pitchFamily="66" charset="0"/>
              </a:rPr>
              <a:t>Updated Statutory Guidance – </a:t>
            </a:r>
            <a:r>
              <a:rPr lang="en-GB" sz="2800" dirty="0" err="1" smtClean="0">
                <a:latin typeface="Comic Sans MS" panose="030F0702030302020204" pitchFamily="66" charset="0"/>
              </a:rPr>
              <a:t>KCSiE</a:t>
            </a:r>
            <a:r>
              <a:rPr lang="en-GB" sz="2800" dirty="0" smtClean="0">
                <a:latin typeface="Comic Sans MS" panose="030F0702030302020204" pitchFamily="66" charset="0"/>
              </a:rPr>
              <a:t> Sept 20, </a:t>
            </a:r>
            <a:r>
              <a:rPr lang="en-GB" sz="2800" b="1" u="sng" dirty="0" smtClean="0">
                <a:latin typeface="Comic Sans MS" panose="030F0702030302020204" pitchFamily="66" charset="0"/>
              </a:rPr>
              <a:t>all</a:t>
            </a:r>
            <a:r>
              <a:rPr lang="en-GB" sz="2800" dirty="0" smtClean="0">
                <a:latin typeface="Comic Sans MS" panose="030F0702030302020204" pitchFamily="66" charset="0"/>
              </a:rPr>
              <a:t> </a:t>
            </a:r>
            <a:r>
              <a:rPr lang="en-GB" sz="2800" dirty="0">
                <a:latin typeface="Comic Sans MS" panose="030F0702030302020204" pitchFamily="66" charset="0"/>
              </a:rPr>
              <a:t>school staff </a:t>
            </a:r>
            <a:r>
              <a:rPr lang="en-GB" sz="2800" b="1" u="sng" dirty="0">
                <a:latin typeface="Comic Sans MS" panose="030F0702030302020204" pitchFamily="66" charset="0"/>
              </a:rPr>
              <a:t>must</a:t>
            </a:r>
            <a:r>
              <a:rPr lang="en-GB" sz="2800" dirty="0">
                <a:latin typeface="Comic Sans MS" panose="030F0702030302020204" pitchFamily="66" charset="0"/>
              </a:rPr>
              <a:t> read and understand Part </a:t>
            </a:r>
            <a:r>
              <a:rPr lang="en-GB" sz="2800" dirty="0" smtClean="0">
                <a:latin typeface="Comic Sans MS" panose="030F0702030302020204" pitchFamily="66" charset="0"/>
              </a:rPr>
              <a:t>1</a:t>
            </a:r>
          </a:p>
          <a:p>
            <a:pPr marL="285750" indent="-285750">
              <a:buFont typeface="Arial" panose="020B0604020202020204" pitchFamily="34" charset="0"/>
              <a:buChar char="•"/>
            </a:pPr>
            <a:endParaRPr lang="en-GB" sz="2800" dirty="0">
              <a:latin typeface="Comic Sans MS" panose="030F0702030302020204" pitchFamily="66" charset="0"/>
            </a:endParaRPr>
          </a:p>
          <a:p>
            <a:pPr marL="285750" indent="-285750">
              <a:buFont typeface="Arial" panose="020B0604020202020204" pitchFamily="34" charset="0"/>
              <a:buChar char="•"/>
            </a:pPr>
            <a:r>
              <a:rPr lang="en-GB" sz="2800" dirty="0" smtClean="0">
                <a:latin typeface="Comic Sans MS" panose="030F0702030302020204" pitchFamily="66" charset="0"/>
              </a:rPr>
              <a:t>It </a:t>
            </a:r>
            <a:r>
              <a:rPr lang="en-GB" sz="2800" dirty="0">
                <a:latin typeface="Comic Sans MS" panose="030F0702030302020204" pitchFamily="66" charset="0"/>
              </a:rPr>
              <a:t>is essential that you read this document and ask if there is any aspect of it you do not understand – it helps to safeguard you as a professional as well as the children in your care. </a:t>
            </a:r>
            <a:endParaRPr lang="en-GB" sz="2800" dirty="0" smtClean="0">
              <a:latin typeface="Comic Sans MS" panose="030F0702030302020204" pitchFamily="66" charset="0"/>
            </a:endParaRPr>
          </a:p>
          <a:p>
            <a:pPr marL="285750" indent="-285750">
              <a:buFont typeface="Arial" panose="020B0604020202020204" pitchFamily="34" charset="0"/>
              <a:buChar char="•"/>
            </a:pPr>
            <a:endParaRPr lang="en-GB" sz="2800" dirty="0">
              <a:latin typeface="Comic Sans MS" panose="030F0702030302020204" pitchFamily="66" charset="0"/>
            </a:endParaRPr>
          </a:p>
          <a:p>
            <a:pPr marL="285750" indent="-285750">
              <a:buFont typeface="Arial" panose="020B0604020202020204" pitchFamily="34" charset="0"/>
              <a:buChar char="•"/>
            </a:pPr>
            <a:r>
              <a:rPr lang="en-GB" sz="2800" dirty="0">
                <a:latin typeface="Comic Sans MS" panose="030F0702030302020204" pitchFamily="66" charset="0"/>
              </a:rPr>
              <a:t>You need to ensure you have read and that you follow </a:t>
            </a:r>
            <a:r>
              <a:rPr lang="en-GB" sz="2800" dirty="0" smtClean="0">
                <a:latin typeface="Comic Sans MS" panose="030F0702030302020204" pitchFamily="66" charset="0"/>
              </a:rPr>
              <a:t>our </a:t>
            </a:r>
            <a:r>
              <a:rPr lang="en-GB" sz="2800" dirty="0">
                <a:latin typeface="Comic Sans MS" panose="030F0702030302020204" pitchFamily="66" charset="0"/>
              </a:rPr>
              <a:t>own school safeguarding policy, that you know who your DSL and DDSLs are and understand procedures in </a:t>
            </a:r>
            <a:r>
              <a:rPr lang="en-GB" sz="2800" dirty="0" smtClean="0">
                <a:latin typeface="Comic Sans MS" panose="030F0702030302020204" pitchFamily="66" charset="0"/>
              </a:rPr>
              <a:t>our </a:t>
            </a:r>
            <a:r>
              <a:rPr lang="en-GB" sz="2800" dirty="0">
                <a:latin typeface="Comic Sans MS" panose="030F0702030302020204" pitchFamily="66" charset="0"/>
              </a:rPr>
              <a:t>school. </a:t>
            </a:r>
          </a:p>
          <a:p>
            <a:pPr marL="285750" indent="-285750">
              <a:buFont typeface="Arial" panose="020B0604020202020204" pitchFamily="34" charset="0"/>
              <a:buChar char="•"/>
            </a:pPr>
            <a:endParaRPr lang="en-GB" dirty="0"/>
          </a:p>
        </p:txBody>
      </p:sp>
      <p:pic>
        <p:nvPicPr>
          <p:cNvPr id="2" name="Picture 1"/>
          <p:cNvPicPr>
            <a:picLocks noChangeAspect="1"/>
          </p:cNvPicPr>
          <p:nvPr/>
        </p:nvPicPr>
        <p:blipFill>
          <a:blip r:embed="rId2"/>
          <a:stretch>
            <a:fillRect/>
          </a:stretch>
        </p:blipFill>
        <p:spPr>
          <a:xfrm>
            <a:off x="8884614" y="2114403"/>
            <a:ext cx="3002586" cy="2152797"/>
          </a:xfrm>
          <a:prstGeom prst="rect">
            <a:avLst/>
          </a:prstGeom>
        </p:spPr>
      </p:pic>
    </p:spTree>
    <p:extLst>
      <p:ext uri="{BB962C8B-B14F-4D97-AF65-F5344CB8AC3E}">
        <p14:creationId xmlns:p14="http://schemas.microsoft.com/office/powerpoint/2010/main" val="3605942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u="sng" dirty="0">
                <a:latin typeface="Comic Sans MS" panose="030F0702030302020204" pitchFamily="66" charset="0"/>
              </a:rPr>
              <a:t>May be recognised </a:t>
            </a:r>
            <a:r>
              <a:rPr lang="en-GB" sz="4000" u="sng" dirty="0" smtClean="0">
                <a:latin typeface="Comic Sans MS" panose="030F0702030302020204" pitchFamily="66" charset="0"/>
              </a:rPr>
              <a:t>by:</a:t>
            </a:r>
            <a:endParaRPr lang="en-GB" sz="4000" u="sng" dirty="0">
              <a:latin typeface="Comic Sans MS" panose="030F0702030302020204" pitchFamily="66" charset="0"/>
            </a:endParaRPr>
          </a:p>
        </p:txBody>
      </p:sp>
      <p:sp>
        <p:nvSpPr>
          <p:cNvPr id="3" name="Content Placeholder 2"/>
          <p:cNvSpPr>
            <a:spLocks noGrp="1"/>
          </p:cNvSpPr>
          <p:nvPr>
            <p:ph idx="1"/>
          </p:nvPr>
        </p:nvSpPr>
        <p:spPr>
          <a:xfrm>
            <a:off x="838200" y="1825625"/>
            <a:ext cx="10515600" cy="4796848"/>
          </a:xfrm>
        </p:spPr>
        <p:txBody>
          <a:bodyPr>
            <a:normAutofit lnSpcReduction="10000"/>
          </a:bodyPr>
          <a:lstStyle/>
          <a:p>
            <a:pPr marL="0" indent="0">
              <a:buNone/>
            </a:pPr>
            <a:r>
              <a:rPr lang="en-GB" dirty="0" smtClean="0">
                <a:latin typeface="Comic Sans MS" panose="030F0702030302020204" pitchFamily="66" charset="0"/>
              </a:rPr>
              <a:t>Inappropriate </a:t>
            </a:r>
            <a:r>
              <a:rPr lang="en-GB" dirty="0">
                <a:latin typeface="Comic Sans MS" panose="030F0702030302020204" pitchFamily="66" charset="0"/>
              </a:rPr>
              <a:t>sexualised contact, sexually harmful behaviour, age inappropriate sexualised play or conversation, self-harm, eating disorders, complaints of pain or itching in genital area, disturbed behaviour, loss of self-esteem, continual or inappropriate masturbation, running away from home.</a:t>
            </a:r>
          </a:p>
          <a:p>
            <a:endParaRPr lang="en-GB" dirty="0">
              <a:latin typeface="Comic Sans MS" panose="030F0702030302020204" pitchFamily="66" charset="0"/>
            </a:endParaRPr>
          </a:p>
          <a:p>
            <a:pPr marL="0" indent="0">
              <a:buNone/>
            </a:pPr>
            <a:r>
              <a:rPr lang="en-GB" dirty="0">
                <a:latin typeface="Comic Sans MS" panose="030F0702030302020204" pitchFamily="66" charset="0"/>
              </a:rPr>
              <a:t>Disclosure of sexual abuse must be taken seriously as it is recognised that pupils are frequently scared to disclose due to guilt or fear.  </a:t>
            </a:r>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Parents </a:t>
            </a:r>
            <a:r>
              <a:rPr lang="en-GB" b="1" u="sng" dirty="0">
                <a:solidFill>
                  <a:srgbClr val="FF0000"/>
                </a:solidFill>
                <a:latin typeface="Comic Sans MS" panose="030F0702030302020204" pitchFamily="66" charset="0"/>
              </a:rPr>
              <a:t>must not</a:t>
            </a:r>
            <a:r>
              <a:rPr lang="en-GB" b="1" dirty="0">
                <a:solidFill>
                  <a:srgbClr val="FF0000"/>
                </a:solidFill>
                <a:latin typeface="Comic Sans MS" panose="030F0702030302020204" pitchFamily="66" charset="0"/>
              </a:rPr>
              <a:t> </a:t>
            </a:r>
            <a:r>
              <a:rPr lang="en-GB" dirty="0">
                <a:latin typeface="Comic Sans MS" panose="030F0702030302020204" pitchFamily="66" charset="0"/>
              </a:rPr>
              <a:t>be informed of the disclosure.  </a:t>
            </a:r>
          </a:p>
          <a:p>
            <a:pPr marL="0" indent="0">
              <a:buNone/>
            </a:pPr>
            <a:endParaRPr lang="en-GB" dirty="0">
              <a:solidFill>
                <a:schemeClr val="bg1"/>
              </a:solidFill>
            </a:endParaRPr>
          </a:p>
          <a:p>
            <a:endParaRPr lang="en-GB" dirty="0"/>
          </a:p>
        </p:txBody>
      </p:sp>
    </p:spTree>
    <p:extLst>
      <p:ext uri="{BB962C8B-B14F-4D97-AF65-F5344CB8AC3E}">
        <p14:creationId xmlns:p14="http://schemas.microsoft.com/office/powerpoint/2010/main" val="697904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3"/>
            <a:ext cx="10515600" cy="401783"/>
          </a:xfrm>
        </p:spPr>
        <p:txBody>
          <a:bodyPr>
            <a:normAutofit fontScale="90000"/>
          </a:bodyPr>
          <a:lstStyle/>
          <a:p>
            <a:pPr algn="ctr"/>
            <a:r>
              <a:rPr lang="en-GB" u="sng" dirty="0" smtClean="0">
                <a:latin typeface="Comic Sans MS" panose="030F0702030302020204" pitchFamily="66" charset="0"/>
              </a:rPr>
              <a:t>Sexual Exploitation</a:t>
            </a:r>
            <a:endParaRPr lang="en-GB" u="sng" dirty="0">
              <a:latin typeface="Comic Sans MS" panose="030F0702030302020204" pitchFamily="66" charset="0"/>
            </a:endParaRPr>
          </a:p>
        </p:txBody>
      </p:sp>
      <p:sp>
        <p:nvSpPr>
          <p:cNvPr id="3" name="Content Placeholder 2"/>
          <p:cNvSpPr>
            <a:spLocks noGrp="1"/>
          </p:cNvSpPr>
          <p:nvPr>
            <p:ph idx="1"/>
          </p:nvPr>
        </p:nvSpPr>
        <p:spPr>
          <a:xfrm>
            <a:off x="498764" y="997526"/>
            <a:ext cx="11402291" cy="5555673"/>
          </a:xfrm>
        </p:spPr>
        <p:txBody>
          <a:bodyPr>
            <a:normAutofit fontScale="62500" lnSpcReduction="20000"/>
          </a:bodyPr>
          <a:lstStyle/>
          <a:p>
            <a:pPr marL="0" indent="0">
              <a:buNone/>
            </a:pPr>
            <a:endParaRPr lang="en-GB" sz="3300" dirty="0" smtClean="0">
              <a:latin typeface="Comic Sans MS" panose="030F0702030302020204" pitchFamily="66" charset="0"/>
            </a:endParaRPr>
          </a:p>
          <a:p>
            <a:pPr marL="0" indent="0">
              <a:buNone/>
            </a:pPr>
            <a:r>
              <a:rPr lang="en-GB" sz="4000" dirty="0" smtClean="0">
                <a:latin typeface="Comic Sans MS" panose="030F0702030302020204" pitchFamily="66" charset="0"/>
              </a:rPr>
              <a:t>Can take many forms ranging from the seemingly ‘consensual’ relationship (tricked into believing in a loving relationship), to serious organised crime by gangs or groups.</a:t>
            </a:r>
          </a:p>
          <a:p>
            <a:pPr marL="0" indent="0">
              <a:buNone/>
            </a:pPr>
            <a:endParaRPr lang="en-GB" sz="4000" dirty="0">
              <a:latin typeface="Comic Sans MS" panose="030F0702030302020204" pitchFamily="66" charset="0"/>
            </a:endParaRPr>
          </a:p>
          <a:p>
            <a:pPr marL="0" indent="0">
              <a:buNone/>
            </a:pPr>
            <a:r>
              <a:rPr lang="en-GB" sz="4000" dirty="0" smtClean="0">
                <a:latin typeface="Comic Sans MS" panose="030F0702030302020204" pitchFamily="66" charset="0"/>
              </a:rPr>
              <a:t>Exchange of something (</a:t>
            </a:r>
            <a:r>
              <a:rPr lang="en-GB" sz="4000" dirty="0" err="1" smtClean="0">
                <a:latin typeface="Comic Sans MS" panose="030F0702030302020204" pitchFamily="66" charset="0"/>
              </a:rPr>
              <a:t>ie</a:t>
            </a:r>
            <a:r>
              <a:rPr lang="en-GB" sz="4000" dirty="0" smtClean="0">
                <a:latin typeface="Comic Sans MS" panose="030F0702030302020204" pitchFamily="66" charset="0"/>
              </a:rPr>
              <a:t>. Food, accommodation, drugs, alcohol, gifts, money) for engaging in sexual activities </a:t>
            </a:r>
          </a:p>
          <a:p>
            <a:pPr marL="0" indent="0">
              <a:buNone/>
            </a:pPr>
            <a:endParaRPr lang="en-GB" sz="4000" dirty="0">
              <a:latin typeface="Comic Sans MS" panose="030F0702030302020204" pitchFamily="66" charset="0"/>
            </a:endParaRPr>
          </a:p>
          <a:p>
            <a:pPr marL="0" indent="0">
              <a:buNone/>
            </a:pPr>
            <a:r>
              <a:rPr lang="en-GB" sz="4000" dirty="0" smtClean="0">
                <a:latin typeface="Comic Sans MS" panose="030F0702030302020204" pitchFamily="66" charset="0"/>
              </a:rPr>
              <a:t>Involves varying degrees of coercion, enticement, intimidation, control, force, threats, manipulation. </a:t>
            </a:r>
          </a:p>
          <a:p>
            <a:pPr marL="0" indent="0">
              <a:buNone/>
            </a:pPr>
            <a:endParaRPr lang="en-US" sz="4000" dirty="0">
              <a:latin typeface="Comic Sans MS" panose="030F0702030302020204" pitchFamily="66" charset="0"/>
            </a:endParaRPr>
          </a:p>
          <a:p>
            <a:pPr marL="0" indent="0">
              <a:buNone/>
            </a:pPr>
            <a:r>
              <a:rPr lang="en-US" sz="4000" dirty="0" smtClean="0">
                <a:latin typeface="Comic Sans MS" panose="030F0702030302020204" pitchFamily="66" charset="0"/>
              </a:rPr>
              <a:t>Can be online exploitation – deceiving children into producing indecent images, engaging in sexual chat or activities over webcams.  </a:t>
            </a:r>
          </a:p>
          <a:p>
            <a:pPr marL="0" indent="0">
              <a:buNone/>
            </a:pPr>
            <a:r>
              <a:rPr lang="en-GB" sz="3300" dirty="0">
                <a:solidFill>
                  <a:schemeClr val="bg1"/>
                </a:solidFill>
                <a:latin typeface="Comic Sans MS" panose="030F0702030302020204" pitchFamily="66" charset="0"/>
              </a:rPr>
              <a:t>Vulnerability often due to </a:t>
            </a:r>
            <a:r>
              <a:rPr lang="en-GB" dirty="0">
                <a:solidFill>
                  <a:schemeClr val="bg1"/>
                </a:solidFill>
                <a:latin typeface="Comic Sans MS" panose="030F0702030302020204" pitchFamily="66" charset="0"/>
              </a:rPr>
              <a:t>economic or personal </a:t>
            </a:r>
            <a:r>
              <a:rPr lang="en-GB" dirty="0" smtClean="0">
                <a:solidFill>
                  <a:schemeClr val="bg1"/>
                </a:solidFill>
                <a:latin typeface="Comic Sans MS" panose="030F0702030302020204" pitchFamily="66" charset="0"/>
              </a:rPr>
              <a:t>circumstances which leave young person with little choice.</a:t>
            </a:r>
          </a:p>
          <a:p>
            <a:pPr marL="0" indent="0">
              <a:buNone/>
            </a:pP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297543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3345"/>
            <a:ext cx="10515600" cy="6414655"/>
          </a:xfrm>
        </p:spPr>
        <p:txBody>
          <a:bodyPr>
            <a:normAutofit lnSpcReduction="10000"/>
          </a:bodyPr>
          <a:lstStyle/>
          <a:p>
            <a:pPr marL="0" indent="0">
              <a:buNone/>
            </a:pPr>
            <a:r>
              <a:rPr lang="en-GB" sz="2400" dirty="0">
                <a:latin typeface="Comic Sans MS" panose="030F0702030302020204" pitchFamily="66" charset="0"/>
              </a:rPr>
              <a:t>Warning signs can be mistaken for ‘normal’ teenage behaviours. </a:t>
            </a:r>
            <a:r>
              <a:rPr lang="en-US" sz="2400" dirty="0" smtClean="0">
                <a:latin typeface="Comic Sans MS" panose="030F0702030302020204" pitchFamily="66" charset="0"/>
              </a:rPr>
              <a:t>Be aware of increased changes in </a:t>
            </a:r>
            <a:r>
              <a:rPr lang="en-US" sz="2400" dirty="0" err="1" smtClean="0">
                <a:latin typeface="Comic Sans MS" panose="030F0702030302020204" pitchFamily="66" charset="0"/>
              </a:rPr>
              <a:t>behaviour</a:t>
            </a:r>
            <a:r>
              <a:rPr lang="en-US" sz="2400" dirty="0" smtClean="0">
                <a:latin typeface="Comic Sans MS" panose="030F0702030302020204" pitchFamily="66" charset="0"/>
              </a:rPr>
              <a:t>:</a:t>
            </a:r>
          </a:p>
          <a:p>
            <a:pPr marL="0" indent="0">
              <a:buNone/>
            </a:pPr>
            <a:endParaRPr lang="en-US" sz="2400" dirty="0">
              <a:latin typeface="Comic Sans MS" panose="030F0702030302020204" pitchFamily="66" charset="0"/>
            </a:endParaRPr>
          </a:p>
          <a:p>
            <a:pPr marL="0" indent="0">
              <a:buNone/>
            </a:pPr>
            <a:r>
              <a:rPr lang="en-US" sz="2400" dirty="0" smtClean="0">
                <a:latin typeface="Comic Sans MS" panose="030F0702030302020204" pitchFamily="66" charset="0"/>
              </a:rPr>
              <a:t>Sudden changes in appearance</a:t>
            </a:r>
          </a:p>
          <a:p>
            <a:pPr marL="0" indent="0">
              <a:buNone/>
            </a:pPr>
            <a:r>
              <a:rPr lang="en-US" sz="2400" dirty="0" smtClean="0">
                <a:latin typeface="Comic Sans MS" panose="030F0702030302020204" pitchFamily="66" charset="0"/>
              </a:rPr>
              <a:t>Becoming involved in drugs/alcohol</a:t>
            </a:r>
          </a:p>
          <a:p>
            <a:pPr marL="0" indent="0">
              <a:buNone/>
            </a:pPr>
            <a:r>
              <a:rPr lang="en-US" sz="2400" dirty="0" smtClean="0">
                <a:latin typeface="Comic Sans MS" panose="030F0702030302020204" pitchFamily="66" charset="0"/>
              </a:rPr>
              <a:t>Emotionally volatile</a:t>
            </a:r>
          </a:p>
          <a:p>
            <a:pPr marL="0" indent="0">
              <a:buNone/>
            </a:pPr>
            <a:r>
              <a:rPr lang="en-US" sz="2400" dirty="0" smtClean="0">
                <a:latin typeface="Comic Sans MS" panose="030F0702030302020204" pitchFamily="66" charset="0"/>
              </a:rPr>
              <a:t>Engaging less with usual friends</a:t>
            </a:r>
          </a:p>
          <a:p>
            <a:pPr marL="0" indent="0">
              <a:buNone/>
            </a:pPr>
            <a:r>
              <a:rPr lang="en-US" sz="2400" dirty="0" smtClean="0">
                <a:latin typeface="Comic Sans MS" panose="030F0702030302020204" pitchFamily="66" charset="0"/>
              </a:rPr>
              <a:t>Association with a gang</a:t>
            </a:r>
          </a:p>
          <a:p>
            <a:pPr marL="0" indent="0">
              <a:buNone/>
            </a:pPr>
            <a:r>
              <a:rPr lang="en-US" sz="2400" dirty="0" smtClean="0">
                <a:latin typeface="Comic Sans MS" panose="030F0702030302020204" pitchFamily="66" charset="0"/>
              </a:rPr>
              <a:t>Estranged from family</a:t>
            </a:r>
          </a:p>
          <a:p>
            <a:pPr marL="0" indent="0">
              <a:buNone/>
            </a:pPr>
            <a:r>
              <a:rPr lang="en-US" sz="2400" dirty="0" smtClean="0">
                <a:latin typeface="Comic Sans MS" panose="030F0702030302020204" pitchFamily="66" charset="0"/>
              </a:rPr>
              <a:t>Possessing expensive items</a:t>
            </a:r>
          </a:p>
          <a:p>
            <a:pPr marL="0" indent="0">
              <a:buNone/>
            </a:pPr>
            <a:r>
              <a:rPr lang="en-US" sz="2400" dirty="0" smtClean="0">
                <a:latin typeface="Comic Sans MS" panose="030F0702030302020204" pitchFamily="66" charset="0"/>
              </a:rPr>
              <a:t>Regular STD’s</a:t>
            </a:r>
          </a:p>
          <a:p>
            <a:pPr marL="0" indent="0">
              <a:buNone/>
            </a:pPr>
            <a:r>
              <a:rPr lang="en-US" sz="2400" dirty="0" smtClean="0">
                <a:latin typeface="Comic Sans MS" panose="030F0702030302020204" pitchFamily="66" charset="0"/>
              </a:rPr>
              <a:t>Unexplained injuries</a:t>
            </a:r>
          </a:p>
          <a:p>
            <a:pPr marL="0" indent="0">
              <a:buNone/>
            </a:pPr>
            <a:r>
              <a:rPr lang="en-US" sz="2400" dirty="0" smtClean="0">
                <a:latin typeface="Comic Sans MS" panose="030F0702030302020204" pitchFamily="66" charset="0"/>
              </a:rPr>
              <a:t>Going missing</a:t>
            </a:r>
          </a:p>
          <a:p>
            <a:pPr marL="0" indent="0">
              <a:buNone/>
            </a:pPr>
            <a:r>
              <a:rPr lang="en-US" sz="2400" dirty="0" smtClean="0">
                <a:latin typeface="Comic Sans MS" panose="030F0702030302020204" pitchFamily="66" charset="0"/>
              </a:rPr>
              <a:t>Self-harm</a:t>
            </a:r>
          </a:p>
          <a:p>
            <a:pPr marL="0" indent="0">
              <a:buNone/>
            </a:pPr>
            <a:r>
              <a:rPr lang="en-US" sz="2400" dirty="0" smtClean="0">
                <a:latin typeface="Comic Sans MS" panose="030F0702030302020204" pitchFamily="66" charset="0"/>
              </a:rPr>
              <a:t>Suicide attempts</a:t>
            </a:r>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7384642" y="1738746"/>
            <a:ext cx="3075540" cy="3609109"/>
          </a:xfrm>
          <a:prstGeom prst="rect">
            <a:avLst/>
          </a:prstGeom>
        </p:spPr>
      </p:pic>
    </p:spTree>
    <p:extLst>
      <p:ext uri="{BB962C8B-B14F-4D97-AF65-F5344CB8AC3E}">
        <p14:creationId xmlns:p14="http://schemas.microsoft.com/office/powerpoint/2010/main" val="2055472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latin typeface="Comic Sans MS" panose="030F0702030302020204" pitchFamily="66" charset="0"/>
              </a:rPr>
              <a:t>Neglect</a:t>
            </a:r>
            <a:endParaRPr lang="en-GB" u="sng" dirty="0">
              <a:latin typeface="Comic Sans MS" panose="030F0702030302020204" pitchFamily="66" charset="0"/>
            </a:endParaRPr>
          </a:p>
        </p:txBody>
      </p:sp>
      <p:sp>
        <p:nvSpPr>
          <p:cNvPr id="3" name="Content Placeholder 2"/>
          <p:cNvSpPr>
            <a:spLocks noGrp="1"/>
          </p:cNvSpPr>
          <p:nvPr>
            <p:ph idx="1"/>
          </p:nvPr>
        </p:nvSpPr>
        <p:spPr>
          <a:xfrm>
            <a:off x="429491" y="1825625"/>
            <a:ext cx="10924309" cy="4351338"/>
          </a:xfrm>
        </p:spPr>
        <p:txBody>
          <a:bodyPr>
            <a:normAutofit fontScale="92500" lnSpcReduction="10000"/>
          </a:bodyPr>
          <a:lstStyle/>
          <a:p>
            <a:pPr marL="0" indent="0">
              <a:buNone/>
            </a:pPr>
            <a:r>
              <a:rPr lang="en-GB" dirty="0">
                <a:latin typeface="Comic Sans MS" panose="030F0702030302020204" pitchFamily="66" charset="0"/>
              </a:rPr>
              <a:t>The persistent failure to meet the child’s basic needs, resulting in significant impairment of child’s health and development.</a:t>
            </a:r>
          </a:p>
          <a:p>
            <a:endParaRPr lang="en-GB" dirty="0">
              <a:latin typeface="Comic Sans MS" panose="030F0702030302020204" pitchFamily="66" charset="0"/>
            </a:endParaRPr>
          </a:p>
          <a:p>
            <a:pPr>
              <a:buFont typeface="Wingdings" panose="05000000000000000000" pitchFamily="2" charset="2"/>
              <a:buChar char="Ø"/>
            </a:pPr>
            <a:r>
              <a:rPr lang="en-GB" dirty="0">
                <a:latin typeface="Comic Sans MS" panose="030F0702030302020204" pitchFamily="66" charset="0"/>
              </a:rPr>
              <a:t>Failure to provide adequate food, clothing or shelter</a:t>
            </a:r>
          </a:p>
          <a:p>
            <a:pPr>
              <a:buFont typeface="Wingdings" panose="05000000000000000000" pitchFamily="2" charset="2"/>
              <a:buChar char="Ø"/>
            </a:pPr>
            <a:r>
              <a:rPr lang="en-GB" dirty="0">
                <a:latin typeface="Comic Sans MS" panose="030F0702030302020204" pitchFamily="66" charset="0"/>
              </a:rPr>
              <a:t>Failure to carry out important aspects of care</a:t>
            </a:r>
          </a:p>
          <a:p>
            <a:pPr>
              <a:buFont typeface="Wingdings" panose="05000000000000000000" pitchFamily="2" charset="2"/>
              <a:buChar char="Ø"/>
            </a:pPr>
            <a:r>
              <a:rPr lang="en-GB" dirty="0">
                <a:latin typeface="Comic Sans MS" panose="030F0702030302020204" pitchFamily="66" charset="0"/>
              </a:rPr>
              <a:t>Failure to protect child from harm or danger</a:t>
            </a:r>
          </a:p>
          <a:p>
            <a:pPr>
              <a:buFont typeface="Wingdings" panose="05000000000000000000" pitchFamily="2" charset="2"/>
              <a:buChar char="Ø"/>
            </a:pPr>
            <a:r>
              <a:rPr lang="en-GB" dirty="0">
                <a:latin typeface="Comic Sans MS" panose="030F0702030302020204" pitchFamily="66" charset="0"/>
              </a:rPr>
              <a:t>Lack of appropriate supervision</a:t>
            </a:r>
          </a:p>
          <a:p>
            <a:pPr>
              <a:buFont typeface="Wingdings" panose="05000000000000000000" pitchFamily="2" charset="2"/>
              <a:buChar char="Ø"/>
            </a:pPr>
            <a:r>
              <a:rPr lang="en-GB" dirty="0">
                <a:latin typeface="Comic Sans MS" panose="030F0702030302020204" pitchFamily="66" charset="0"/>
              </a:rPr>
              <a:t>Leaving vulnerable children home alone</a:t>
            </a:r>
          </a:p>
          <a:p>
            <a:pPr>
              <a:buFont typeface="Wingdings" panose="05000000000000000000" pitchFamily="2" charset="2"/>
              <a:buChar char="Ø"/>
            </a:pPr>
            <a:r>
              <a:rPr lang="en-GB" dirty="0">
                <a:latin typeface="Comic Sans MS" panose="030F0702030302020204" pitchFamily="66" charset="0"/>
              </a:rPr>
              <a:t>Failing to meet the child’s health </a:t>
            </a:r>
            <a:r>
              <a:rPr lang="en-GB" dirty="0" smtClean="0">
                <a:latin typeface="Comic Sans MS" panose="030F0702030302020204" pitchFamily="66" charset="0"/>
              </a:rPr>
              <a:t>or developmental needs </a:t>
            </a:r>
            <a:r>
              <a:rPr lang="en-GB" dirty="0">
                <a:latin typeface="Comic Sans MS" panose="030F0702030302020204" pitchFamily="66" charset="0"/>
              </a:rPr>
              <a:t>or attend medical appointments</a:t>
            </a:r>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3596842"/>
            <a:ext cx="3429000" cy="1333500"/>
          </a:xfrm>
          <a:prstGeom prst="rect">
            <a:avLst/>
          </a:prstGeom>
        </p:spPr>
      </p:pic>
    </p:spTree>
    <p:extLst>
      <p:ext uri="{BB962C8B-B14F-4D97-AF65-F5344CB8AC3E}">
        <p14:creationId xmlns:p14="http://schemas.microsoft.com/office/powerpoint/2010/main" val="375051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249381"/>
            <a:ext cx="10494818" cy="1940070"/>
          </a:xfrm>
        </p:spPr>
        <p:txBody>
          <a:bodyPr>
            <a:normAutofit/>
          </a:bodyPr>
          <a:lstStyle/>
          <a:p>
            <a:pPr algn="ctr"/>
            <a:r>
              <a:rPr lang="en-GB" sz="4000" u="sng" dirty="0" smtClean="0">
                <a:latin typeface="Comic Sans MS" panose="030F0702030302020204" pitchFamily="66" charset="0"/>
              </a:rPr>
              <a:t>May be recognised by:</a:t>
            </a:r>
            <a:endParaRPr lang="en-GB" sz="4000" u="sng" dirty="0">
              <a:latin typeface="Comic Sans MS" panose="030F0702030302020204" pitchFamily="66" charset="0"/>
            </a:endParaRPr>
          </a:p>
        </p:txBody>
      </p:sp>
      <p:sp>
        <p:nvSpPr>
          <p:cNvPr id="3" name="Content Placeholder 2"/>
          <p:cNvSpPr>
            <a:spLocks noGrp="1"/>
          </p:cNvSpPr>
          <p:nvPr>
            <p:ph idx="1"/>
          </p:nvPr>
        </p:nvSpPr>
        <p:spPr>
          <a:xfrm>
            <a:off x="318655" y="1565564"/>
            <a:ext cx="11035145" cy="4611399"/>
          </a:xfrm>
        </p:spPr>
        <p:txBody>
          <a:bodyPr>
            <a:normAutofit fontScale="92500" lnSpcReduction="10000"/>
          </a:bodyPr>
          <a:lstStyle/>
          <a:p>
            <a:pPr>
              <a:buFont typeface="Wingdings" panose="05000000000000000000" pitchFamily="2" charset="2"/>
              <a:buChar char="Ø"/>
            </a:pPr>
            <a:r>
              <a:rPr lang="en-GB" dirty="0">
                <a:latin typeface="Comic Sans MS" panose="030F0702030302020204" pitchFamily="66" charset="0"/>
              </a:rPr>
              <a:t>being constantly </a:t>
            </a:r>
            <a:r>
              <a:rPr lang="en-GB" dirty="0" smtClean="0">
                <a:latin typeface="Comic Sans MS" panose="030F0702030302020204" pitchFamily="66" charset="0"/>
              </a:rPr>
              <a:t>hungry </a:t>
            </a:r>
          </a:p>
          <a:p>
            <a:pPr>
              <a:buFont typeface="Wingdings" panose="05000000000000000000" pitchFamily="2" charset="2"/>
              <a:buChar char="Ø"/>
            </a:pPr>
            <a:r>
              <a:rPr lang="en-GB" dirty="0" smtClean="0">
                <a:latin typeface="Comic Sans MS" panose="030F0702030302020204" pitchFamily="66" charset="0"/>
              </a:rPr>
              <a:t>constantly tired</a:t>
            </a:r>
          </a:p>
          <a:p>
            <a:pPr>
              <a:buFont typeface="Wingdings" panose="05000000000000000000" pitchFamily="2" charset="2"/>
              <a:buChar char="Ø"/>
            </a:pPr>
            <a:r>
              <a:rPr lang="en-GB" dirty="0" smtClean="0">
                <a:latin typeface="Comic Sans MS" panose="030F0702030302020204" pitchFamily="66" charset="0"/>
              </a:rPr>
              <a:t>poor presentation </a:t>
            </a:r>
          </a:p>
          <a:p>
            <a:pPr>
              <a:buFont typeface="Wingdings" panose="05000000000000000000" pitchFamily="2" charset="2"/>
              <a:buChar char="Ø"/>
            </a:pPr>
            <a:r>
              <a:rPr lang="en-GB" dirty="0" smtClean="0">
                <a:latin typeface="Comic Sans MS" panose="030F0702030302020204" pitchFamily="66" charset="0"/>
              </a:rPr>
              <a:t>poor </a:t>
            </a:r>
            <a:r>
              <a:rPr lang="en-GB" dirty="0">
                <a:latin typeface="Comic Sans MS" panose="030F0702030302020204" pitchFamily="66" charset="0"/>
              </a:rPr>
              <a:t>personal </a:t>
            </a:r>
            <a:r>
              <a:rPr lang="en-GB" dirty="0" smtClean="0">
                <a:latin typeface="Comic Sans MS" panose="030F0702030302020204" pitchFamily="66" charset="0"/>
              </a:rPr>
              <a:t>hygiene </a:t>
            </a:r>
          </a:p>
          <a:p>
            <a:pPr>
              <a:buFont typeface="Wingdings" panose="05000000000000000000" pitchFamily="2" charset="2"/>
              <a:buChar char="Ø"/>
            </a:pPr>
            <a:r>
              <a:rPr lang="en-GB" dirty="0" smtClean="0">
                <a:latin typeface="Comic Sans MS" panose="030F0702030302020204" pitchFamily="66" charset="0"/>
              </a:rPr>
              <a:t>poor home conditions</a:t>
            </a:r>
          </a:p>
          <a:p>
            <a:pPr>
              <a:buFont typeface="Wingdings" panose="05000000000000000000" pitchFamily="2" charset="2"/>
              <a:buChar char="Ø"/>
            </a:pPr>
            <a:r>
              <a:rPr lang="en-GB" dirty="0" smtClean="0">
                <a:latin typeface="Comic Sans MS" panose="030F0702030302020204" pitchFamily="66" charset="0"/>
              </a:rPr>
              <a:t>have </a:t>
            </a:r>
            <a:r>
              <a:rPr lang="en-GB" dirty="0">
                <a:latin typeface="Comic Sans MS" panose="030F0702030302020204" pitchFamily="66" charset="0"/>
              </a:rPr>
              <a:t>untreated medical </a:t>
            </a:r>
            <a:r>
              <a:rPr lang="en-GB" dirty="0" smtClean="0">
                <a:latin typeface="Comic Sans MS" panose="030F0702030302020204" pitchFamily="66" charset="0"/>
              </a:rPr>
              <a:t>needs </a:t>
            </a:r>
          </a:p>
          <a:p>
            <a:pPr>
              <a:buFont typeface="Wingdings" panose="05000000000000000000" pitchFamily="2" charset="2"/>
              <a:buChar char="Ø"/>
            </a:pPr>
            <a:r>
              <a:rPr lang="en-GB" dirty="0">
                <a:latin typeface="Comic Sans MS" panose="030F0702030302020204" pitchFamily="66" charset="0"/>
              </a:rPr>
              <a:t>f</a:t>
            </a:r>
            <a:r>
              <a:rPr lang="en-GB" dirty="0" smtClean="0">
                <a:latin typeface="Comic Sans MS" panose="030F0702030302020204" pitchFamily="66" charset="0"/>
              </a:rPr>
              <a:t>ailure to thrive</a:t>
            </a:r>
          </a:p>
          <a:p>
            <a:pPr>
              <a:buFont typeface="Wingdings" panose="05000000000000000000" pitchFamily="2" charset="2"/>
              <a:buChar char="Ø"/>
            </a:pPr>
            <a:r>
              <a:rPr lang="en-GB" dirty="0" smtClean="0">
                <a:latin typeface="Comic Sans MS" panose="030F0702030302020204" pitchFamily="66" charset="0"/>
              </a:rPr>
              <a:t>frequently </a:t>
            </a:r>
            <a:r>
              <a:rPr lang="en-GB" dirty="0">
                <a:latin typeface="Comic Sans MS" panose="030F0702030302020204" pitchFamily="66" charset="0"/>
              </a:rPr>
              <a:t>late or poor school </a:t>
            </a:r>
            <a:r>
              <a:rPr lang="en-GB" dirty="0" smtClean="0">
                <a:latin typeface="Comic Sans MS" panose="030F0702030302020204" pitchFamily="66" charset="0"/>
              </a:rPr>
              <a:t>attendance</a:t>
            </a:r>
          </a:p>
          <a:p>
            <a:pPr>
              <a:buFont typeface="Wingdings" panose="05000000000000000000" pitchFamily="2" charset="2"/>
              <a:buChar char="Ø"/>
            </a:pPr>
            <a:r>
              <a:rPr lang="en-GB" dirty="0" smtClean="0">
                <a:latin typeface="Comic Sans MS" panose="030F0702030302020204" pitchFamily="66" charset="0"/>
              </a:rPr>
              <a:t>poor </a:t>
            </a:r>
            <a:r>
              <a:rPr lang="en-GB" dirty="0">
                <a:latin typeface="Comic Sans MS" panose="030F0702030302020204" pitchFamily="66" charset="0"/>
              </a:rPr>
              <a:t>social </a:t>
            </a:r>
            <a:r>
              <a:rPr lang="en-GB" dirty="0" smtClean="0">
                <a:latin typeface="Comic Sans MS" panose="030F0702030302020204" pitchFamily="66" charset="0"/>
              </a:rPr>
              <a:t>relationships</a:t>
            </a:r>
          </a:p>
          <a:p>
            <a:pPr>
              <a:buFont typeface="Wingdings" panose="05000000000000000000" pitchFamily="2" charset="2"/>
              <a:buChar char="Ø"/>
            </a:pPr>
            <a:r>
              <a:rPr lang="en-GB" dirty="0" smtClean="0">
                <a:latin typeface="Comic Sans MS" panose="030F0702030302020204" pitchFamily="66" charset="0"/>
              </a:rPr>
              <a:t>developmental delays</a:t>
            </a:r>
          </a:p>
          <a:p>
            <a:endParaRPr lang="en-GB" dirty="0">
              <a:solidFill>
                <a:schemeClr val="bg1"/>
              </a:solidFill>
            </a:endParaRPr>
          </a:p>
          <a:p>
            <a:endParaRPr lang="en-GB" dirty="0"/>
          </a:p>
        </p:txBody>
      </p:sp>
      <p:pic>
        <p:nvPicPr>
          <p:cNvPr id="4" name="Picture 3"/>
          <p:cNvPicPr>
            <a:picLocks noChangeAspect="1"/>
          </p:cNvPicPr>
          <p:nvPr/>
        </p:nvPicPr>
        <p:blipFill>
          <a:blip r:embed="rId2"/>
          <a:stretch>
            <a:fillRect/>
          </a:stretch>
        </p:blipFill>
        <p:spPr>
          <a:xfrm>
            <a:off x="6491842" y="1440872"/>
            <a:ext cx="5596248" cy="2938030"/>
          </a:xfrm>
          <a:prstGeom prst="rect">
            <a:avLst/>
          </a:prstGeom>
        </p:spPr>
      </p:pic>
    </p:spTree>
    <p:extLst>
      <p:ext uri="{BB962C8B-B14F-4D97-AF65-F5344CB8AC3E}">
        <p14:creationId xmlns:p14="http://schemas.microsoft.com/office/powerpoint/2010/main" val="1314607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491" y="267902"/>
            <a:ext cx="10515600" cy="771189"/>
          </a:xfrm>
        </p:spPr>
        <p:txBody>
          <a:bodyPr/>
          <a:lstStyle/>
          <a:p>
            <a:pPr algn="ctr"/>
            <a:r>
              <a:rPr lang="en-GB" u="sng" dirty="0" smtClean="0">
                <a:latin typeface="Comic Sans MS" panose="030F0702030302020204" pitchFamily="66" charset="0"/>
              </a:rPr>
              <a:t>Emotional Abuse</a:t>
            </a:r>
            <a:endParaRPr lang="en-GB" u="sng"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9741" y="267902"/>
            <a:ext cx="1771650" cy="25812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40" y="3659810"/>
            <a:ext cx="2800350" cy="1638300"/>
          </a:xfrm>
          <a:prstGeom prst="rect">
            <a:avLst/>
          </a:prstGeom>
        </p:spPr>
      </p:pic>
      <p:sp>
        <p:nvSpPr>
          <p:cNvPr id="7" name="Rectangle 6"/>
          <p:cNvSpPr/>
          <p:nvPr/>
        </p:nvSpPr>
        <p:spPr>
          <a:xfrm>
            <a:off x="465191" y="1039091"/>
            <a:ext cx="943455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Emotional maltreatment which causes adverse effects on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the child’s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emotional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Verbal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abuse, Conveying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child is worthless, unloved, unwanted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Inappropriate expectations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imposed, Lack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of </a:t>
            </a: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warmth, Constant criticism, Criticising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child to other people</a:t>
            </a:r>
          </a:p>
        </p:txBody>
      </p:sp>
      <p:sp>
        <p:nvSpPr>
          <p:cNvPr id="3" name="Rectangle 2"/>
          <p:cNvSpPr/>
          <p:nvPr/>
        </p:nvSpPr>
        <p:spPr>
          <a:xfrm>
            <a:off x="3699164" y="3659810"/>
            <a:ext cx="746760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May be recognised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Developmental </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delays, attachment issues, aggressive or appeasing behaviour, low self-esteem, difficulties in forming relationships, being withdrawn.  Signs of emotional abuse may be associated or similar to other forms of abuse so may indicate other abuse is prevalent as well.</a:t>
            </a:r>
          </a:p>
        </p:txBody>
      </p:sp>
    </p:spTree>
    <p:extLst>
      <p:ext uri="{BB962C8B-B14F-4D97-AF65-F5344CB8AC3E}">
        <p14:creationId xmlns:p14="http://schemas.microsoft.com/office/powerpoint/2010/main" val="2038468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p:cNvGrpSpPr>
          <p:nvPr/>
        </p:nvGrpSpPr>
        <p:grpSpPr bwMode="auto">
          <a:xfrm>
            <a:off x="1228726" y="4078289"/>
            <a:ext cx="4867275" cy="1633537"/>
            <a:chOff x="-295275" y="4078288"/>
            <a:chExt cx="4867275" cy="1633537"/>
          </a:xfrm>
        </p:grpSpPr>
        <p:pic>
          <p:nvPicPr>
            <p:cNvPr id="7375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342118">
              <a:off x="-295275" y="4078288"/>
              <a:ext cx="486727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7" name="TextBox 11"/>
            <p:cNvSpPr txBox="1">
              <a:spLocks noChangeArrowheads="1"/>
            </p:cNvSpPr>
            <p:nvPr/>
          </p:nvSpPr>
          <p:spPr bwMode="auto">
            <a:xfrm rot="-223445">
              <a:off x="162511" y="4430735"/>
              <a:ext cx="434337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Reports of peer-on-peer sexual abuse rose by 71% between 2013-17</a:t>
              </a:r>
            </a:p>
          </p:txBody>
        </p:sp>
      </p:grpSp>
      <p:grpSp>
        <p:nvGrpSpPr>
          <p:cNvPr id="6" name="Group 5"/>
          <p:cNvGrpSpPr>
            <a:grpSpLocks/>
          </p:cNvGrpSpPr>
          <p:nvPr/>
        </p:nvGrpSpPr>
        <p:grpSpPr bwMode="auto">
          <a:xfrm>
            <a:off x="2047875" y="3163889"/>
            <a:ext cx="7543800" cy="1176337"/>
            <a:chOff x="523875" y="3163888"/>
            <a:chExt cx="7543800" cy="1176337"/>
          </a:xfrm>
        </p:grpSpPr>
        <p:pic>
          <p:nvPicPr>
            <p:cNvPr id="7375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875" y="3163888"/>
              <a:ext cx="74390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5" name="TextBox 16"/>
            <p:cNvSpPr txBox="1">
              <a:spLocks noChangeArrowheads="1"/>
            </p:cNvSpPr>
            <p:nvPr/>
          </p:nvSpPr>
          <p:spPr bwMode="auto">
            <a:xfrm>
              <a:off x="868363" y="3290888"/>
              <a:ext cx="7199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2625 sexual offences were committed by children on </a:t>
              </a:r>
              <a:b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b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school premises between 2013-17</a:t>
              </a:r>
            </a:p>
          </p:txBody>
        </p:sp>
      </p:grpSp>
      <p:grpSp>
        <p:nvGrpSpPr>
          <p:cNvPr id="9" name="Group 8"/>
          <p:cNvGrpSpPr>
            <a:grpSpLocks/>
          </p:cNvGrpSpPr>
          <p:nvPr/>
        </p:nvGrpSpPr>
        <p:grpSpPr bwMode="auto">
          <a:xfrm>
            <a:off x="6102350" y="4133850"/>
            <a:ext cx="4572000" cy="2033588"/>
            <a:chOff x="4578350" y="4133850"/>
            <a:chExt cx="4572000" cy="2033588"/>
          </a:xfrm>
        </p:grpSpPr>
        <p:pic>
          <p:nvPicPr>
            <p:cNvPr id="73752"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752515">
              <a:off x="4578350" y="4133850"/>
              <a:ext cx="45720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3" name="TextBox 24"/>
            <p:cNvSpPr txBox="1">
              <a:spLocks noChangeArrowheads="1"/>
            </p:cNvSpPr>
            <p:nvPr/>
          </p:nvSpPr>
          <p:spPr bwMode="auto">
            <a:xfrm rot="752515">
              <a:off x="4773426" y="4518318"/>
              <a:ext cx="42366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456 of sexual offences in 2016-17 were carried out by children aged 10 and under</a:t>
              </a:r>
            </a:p>
          </p:txBody>
        </p:sp>
      </p:grpSp>
      <p:grpSp>
        <p:nvGrpSpPr>
          <p:cNvPr id="8" name="Group 7"/>
          <p:cNvGrpSpPr>
            <a:grpSpLocks/>
          </p:cNvGrpSpPr>
          <p:nvPr/>
        </p:nvGrpSpPr>
        <p:grpSpPr bwMode="auto">
          <a:xfrm>
            <a:off x="2260601" y="5449889"/>
            <a:ext cx="6607175" cy="1012825"/>
            <a:chOff x="736600" y="5449888"/>
            <a:chExt cx="6607175" cy="1012825"/>
          </a:xfrm>
        </p:grpSpPr>
        <p:pic>
          <p:nvPicPr>
            <p:cNvPr id="73750" name="Picture 3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6600" y="5449888"/>
              <a:ext cx="6390639"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1" name="TextBox 31"/>
            <p:cNvSpPr txBox="1">
              <a:spLocks noChangeArrowheads="1"/>
            </p:cNvSpPr>
            <p:nvPr/>
          </p:nvSpPr>
          <p:spPr bwMode="auto">
            <a:xfrm>
              <a:off x="1103550" y="5709829"/>
              <a:ext cx="624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Many children don’t understand consent</a:t>
              </a:r>
            </a:p>
          </p:txBody>
        </p:sp>
      </p:grpSp>
      <p:grpSp>
        <p:nvGrpSpPr>
          <p:cNvPr id="4" name="Group 3"/>
          <p:cNvGrpSpPr>
            <a:grpSpLocks/>
          </p:cNvGrpSpPr>
          <p:nvPr/>
        </p:nvGrpSpPr>
        <p:grpSpPr bwMode="auto">
          <a:xfrm>
            <a:off x="4032251" y="1651001"/>
            <a:ext cx="4494213" cy="1571625"/>
            <a:chOff x="2508250" y="1651000"/>
            <a:chExt cx="4494213" cy="1571625"/>
          </a:xfrm>
        </p:grpSpPr>
        <p:pic>
          <p:nvPicPr>
            <p:cNvPr id="7374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8250" y="1651000"/>
              <a:ext cx="44672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9" name="TextBox 4"/>
            <p:cNvSpPr txBox="1">
              <a:spLocks noChangeArrowheads="1"/>
            </p:cNvSpPr>
            <p:nvPr/>
          </p:nvSpPr>
          <p:spPr bwMode="auto">
            <a:xfrm rot="203751">
              <a:off x="2859088" y="1809750"/>
              <a:ext cx="4143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225 children were raped </a:t>
              </a:r>
              <a:b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b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by another child in school </a:t>
              </a:r>
              <a:b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b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between 2013-17</a:t>
              </a:r>
            </a:p>
          </p:txBody>
        </p:sp>
      </p:grpSp>
      <p:sp>
        <p:nvSpPr>
          <p:cNvPr id="28" name="Rectangle 27"/>
          <p:cNvSpPr/>
          <p:nvPr/>
        </p:nvSpPr>
        <p:spPr bwMode="auto">
          <a:xfrm>
            <a:off x="1503363" y="220374"/>
            <a:ext cx="9144001" cy="1157575"/>
          </a:xfrm>
          <a:prstGeom prst="rect">
            <a:avLst/>
          </a:prstGeom>
          <a:solidFill>
            <a:srgbClr val="FDB5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4"/>
          <p:cNvSpPr txBox="1">
            <a:spLocks noChangeArrowheads="1"/>
          </p:cNvSpPr>
          <p:nvPr/>
        </p:nvSpPr>
        <p:spPr bwMode="auto">
          <a:xfrm>
            <a:off x="1984376" y="503000"/>
            <a:ext cx="7616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50" normalizeH="0" baseline="0" noProof="0" dirty="0" smtClean="0">
                <a:ln>
                  <a:noFill/>
                </a:ln>
                <a:solidFill>
                  <a:prstClr val="white"/>
                </a:solidFill>
                <a:effectLst/>
                <a:uLnTx/>
                <a:uFillTx/>
                <a:latin typeface="Arial"/>
                <a:ea typeface="MS PGothic" panose="020B0600070205080204" pitchFamily="34" charset="-128"/>
                <a:cs typeface="Arial"/>
              </a:rPr>
              <a:t>Sexual </a:t>
            </a:r>
            <a:r>
              <a:rPr kumimoji="0" lang="en-GB" sz="2400" b="1" i="0" u="none" strike="noStrike" kern="1200" cap="none" spc="50" normalizeH="0" baseline="0" noProof="0" dirty="0">
                <a:ln>
                  <a:noFill/>
                </a:ln>
                <a:solidFill>
                  <a:prstClr val="white"/>
                </a:solidFill>
                <a:effectLst/>
                <a:uLnTx/>
                <a:uFillTx/>
                <a:latin typeface="Arial"/>
                <a:ea typeface="MS PGothic" panose="020B0600070205080204" pitchFamily="34" charset="-128"/>
                <a:cs typeface="Arial"/>
              </a:rPr>
              <a:t>harassment and sexual violence between </a:t>
            </a:r>
            <a:r>
              <a:rPr kumimoji="0" lang="en-GB" sz="2400" b="1" i="0" u="none" strike="noStrike" kern="1200" cap="none" spc="50" normalizeH="0" baseline="0" noProof="0" dirty="0" smtClean="0">
                <a:ln>
                  <a:noFill/>
                </a:ln>
                <a:solidFill>
                  <a:prstClr val="white"/>
                </a:solidFill>
                <a:effectLst/>
                <a:uLnTx/>
                <a:uFillTx/>
                <a:latin typeface="Arial"/>
                <a:ea typeface="MS PGothic" panose="020B0600070205080204" pitchFamily="34" charset="-128"/>
                <a:cs typeface="Arial"/>
              </a:rPr>
              <a:t>children - </a:t>
            </a:r>
            <a:r>
              <a:rPr kumimoji="0" lang="en-US" sz="2400" b="1" i="0" u="none" strike="noStrike" kern="1200" cap="none" spc="50" normalizeH="0" baseline="0" noProof="0" dirty="0" smtClean="0">
                <a:ln>
                  <a:noFill/>
                </a:ln>
                <a:solidFill>
                  <a:prstClr val="white"/>
                </a:solidFill>
                <a:effectLst/>
                <a:uLnTx/>
                <a:uFillTx/>
                <a:latin typeface="Arial"/>
                <a:ea typeface="MS PGothic" panose="020B0600070205080204" pitchFamily="34" charset="-128"/>
                <a:cs typeface="Arial"/>
              </a:rPr>
              <a:t> What </a:t>
            </a:r>
            <a:r>
              <a:rPr kumimoji="0" lang="en-US" sz="2400" b="1" i="0" u="none" strike="noStrike" kern="1200" cap="none" spc="50" normalizeH="0" baseline="0" noProof="0" dirty="0">
                <a:ln>
                  <a:noFill/>
                </a:ln>
                <a:solidFill>
                  <a:prstClr val="white"/>
                </a:solidFill>
                <a:effectLst/>
                <a:uLnTx/>
                <a:uFillTx/>
                <a:latin typeface="Arial"/>
                <a:ea typeface="MS PGothic" panose="020B0600070205080204" pitchFamily="34" charset="-128"/>
                <a:cs typeface="Arial"/>
              </a:rPr>
              <a:t>is the issue?</a:t>
            </a:r>
          </a:p>
        </p:txBody>
      </p:sp>
      <p:grpSp>
        <p:nvGrpSpPr>
          <p:cNvPr id="3" name="Group 2"/>
          <p:cNvGrpSpPr>
            <a:grpSpLocks/>
          </p:cNvGrpSpPr>
          <p:nvPr/>
        </p:nvGrpSpPr>
        <p:grpSpPr bwMode="auto">
          <a:xfrm>
            <a:off x="1190625" y="1589088"/>
            <a:ext cx="3759200" cy="1954212"/>
            <a:chOff x="-333375" y="1589088"/>
            <a:chExt cx="3759252" cy="1954212"/>
          </a:xfrm>
        </p:grpSpPr>
        <p:pic>
          <p:nvPicPr>
            <p:cNvPr id="73746" name="Picture 6"/>
            <p:cNvPicPr>
              <a:picLocks noChangeAspect="1"/>
            </p:cNvPicPr>
            <p:nvPr/>
          </p:nvPicPr>
          <p:blipFill>
            <a:blip r:embed="rId9">
              <a:extLst>
                <a:ext uri="{28A0092B-C50C-407E-A947-70E740481C1C}">
                  <a14:useLocalDpi xmlns:a14="http://schemas.microsoft.com/office/drawing/2010/main" val="0"/>
                </a:ext>
              </a:extLst>
            </a:blip>
            <a:srcRect l="-3"/>
            <a:stretch>
              <a:fillRect/>
            </a:stretch>
          </p:blipFill>
          <p:spPr bwMode="auto">
            <a:xfrm rot="-941329">
              <a:off x="-333375" y="1589088"/>
              <a:ext cx="3314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7" name="TextBox 7"/>
            <p:cNvSpPr txBox="1">
              <a:spLocks noChangeArrowheads="1"/>
            </p:cNvSpPr>
            <p:nvPr/>
          </p:nvSpPr>
          <p:spPr bwMode="auto">
            <a:xfrm rot="-1186377">
              <a:off x="20940" y="1629406"/>
              <a:ext cx="3404937" cy="1199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Many schools do not report child sexual violence</a:t>
              </a:r>
            </a:p>
          </p:txBody>
        </p:sp>
      </p:grpSp>
      <p:sp>
        <p:nvSpPr>
          <p:cNvPr id="73738" name="TextBox 4"/>
          <p:cNvSpPr txBox="1">
            <a:spLocks noChangeArrowheads="1"/>
          </p:cNvSpPr>
          <p:nvPr/>
        </p:nvSpPr>
        <p:spPr bwMode="auto">
          <a:xfrm>
            <a:off x="7265988" y="6210301"/>
            <a:ext cx="277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400" b="1" i="1" u="none" strike="noStrike" kern="1200" cap="none" spc="0" normalizeH="0" baseline="0" noProof="0">
                <a:ln>
                  <a:noFill/>
                </a:ln>
                <a:solidFill>
                  <a:srgbClr val="FDB515"/>
                </a:solidFill>
                <a:effectLst/>
                <a:uLnTx/>
                <a:uFillTx/>
                <a:latin typeface="Arial" panose="020B0604020202020204" pitchFamily="34" charset="0"/>
                <a:ea typeface="MS PGothic" panose="020B0600070205080204" pitchFamily="34" charset="-128"/>
                <a:cs typeface="+mn-cs"/>
              </a:rPr>
              <a:t>Source: BBC Panorama (2017)</a:t>
            </a:r>
          </a:p>
        </p:txBody>
      </p:sp>
      <p:grpSp>
        <p:nvGrpSpPr>
          <p:cNvPr id="5" name="Group 4"/>
          <p:cNvGrpSpPr>
            <a:grpSpLocks/>
          </p:cNvGrpSpPr>
          <p:nvPr/>
        </p:nvGrpSpPr>
        <p:grpSpPr bwMode="auto">
          <a:xfrm>
            <a:off x="8526463" y="1504951"/>
            <a:ext cx="2468562" cy="2162175"/>
            <a:chOff x="7002549" y="1504378"/>
            <a:chExt cx="2468476" cy="2162747"/>
          </a:xfrm>
        </p:grpSpPr>
        <p:pic>
          <p:nvPicPr>
            <p:cNvPr id="73744"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909528">
              <a:off x="7002549" y="1504378"/>
              <a:ext cx="2280673" cy="208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5" name="TextBox 9"/>
            <p:cNvSpPr txBox="1">
              <a:spLocks noChangeArrowheads="1"/>
            </p:cNvSpPr>
            <p:nvPr/>
          </p:nvSpPr>
          <p:spPr bwMode="auto">
            <a:xfrm rot="701401">
              <a:off x="7246938" y="1728788"/>
              <a:ext cx="22240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1/3 of child sexual abuse cases involve peer-on-peer abuse</a:t>
              </a:r>
            </a:p>
          </p:txBody>
        </p:sp>
      </p:grpSp>
      <p:sp>
        <p:nvSpPr>
          <p:cNvPr id="73742" name="TextBox 15"/>
          <p:cNvSpPr txBox="1">
            <a:spLocks noChangeArrowheads="1"/>
          </p:cNvSpPr>
          <p:nvPr/>
        </p:nvSpPr>
        <p:spPr bwMode="auto">
          <a:xfrm>
            <a:off x="2006600" y="161926"/>
            <a:ext cx="6229350" cy="58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73743" name="TextBox 13"/>
          <p:cNvSpPr txBox="1">
            <a:spLocks noChangeArrowheads="1"/>
          </p:cNvSpPr>
          <p:nvPr/>
        </p:nvSpPr>
        <p:spPr bwMode="auto">
          <a:xfrm>
            <a:off x="7091364" y="163513"/>
            <a:ext cx="32162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4258509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9051"/>
            <a:ext cx="9144000" cy="1441450"/>
          </a:xfrm>
          <a:prstGeom prst="rect">
            <a:avLst/>
          </a:prstGeom>
          <a:solidFill>
            <a:srgbClr val="FDB5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1524000" y="1"/>
            <a:ext cx="9144000" cy="360363"/>
          </a:xfrm>
          <a:prstGeom prst="rect">
            <a:avLst/>
          </a:prstGeom>
          <a:solidFill>
            <a:srgbClr val="FDB51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6261" name="TextBox 13"/>
          <p:cNvSpPr txBox="1">
            <a:spLocks noChangeArrowheads="1"/>
          </p:cNvSpPr>
          <p:nvPr/>
        </p:nvSpPr>
        <p:spPr bwMode="auto">
          <a:xfrm>
            <a:off x="6938964" y="82551"/>
            <a:ext cx="32162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96262" name="TextBox 4"/>
          <p:cNvSpPr txBox="1">
            <a:spLocks noChangeArrowheads="1"/>
          </p:cNvSpPr>
          <p:nvPr/>
        </p:nvSpPr>
        <p:spPr bwMode="auto">
          <a:xfrm>
            <a:off x="2046289" y="576264"/>
            <a:ext cx="7189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prstClr val="white"/>
                </a:solidFill>
                <a:effectLst/>
                <a:uLnTx/>
                <a:uFillTx/>
                <a:latin typeface="Comic Sans MS" panose="030F0702030302020204" pitchFamily="66" charset="0"/>
                <a:ea typeface="MS PGothic" panose="020B0600070205080204" pitchFamily="34" charset="-128"/>
                <a:cs typeface="+mn-cs"/>
              </a:rPr>
              <a:t>A whole-school approach</a:t>
            </a:r>
            <a:endParaRPr kumimoji="0" lang="en-US" altLang="en-US" sz="1200" b="1" i="0" u="none" strike="noStrike" kern="1200" cap="none" spc="0" normalizeH="0" baseline="0" noProof="0" dirty="0">
              <a:ln>
                <a:noFill/>
              </a:ln>
              <a:solidFill>
                <a:prstClr val="white"/>
              </a:solidFill>
              <a:effectLst/>
              <a:uLnTx/>
              <a:uFillTx/>
              <a:latin typeface="Comic Sans MS" panose="030F0702030302020204" pitchFamily="66" charset="0"/>
              <a:ea typeface="MS PGothic" panose="020B0600070205080204" pitchFamily="34" charset="-128"/>
              <a:cs typeface="+mn-cs"/>
            </a:endParaRPr>
          </a:p>
        </p:txBody>
      </p:sp>
      <p:pic>
        <p:nvPicPr>
          <p:cNvPr id="96263" name="Picture 2" descr="stc-pp-icons-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9913" y="5762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4" name="TextBox 15"/>
          <p:cNvSpPr txBox="1">
            <a:spLocks noChangeArrowheads="1"/>
          </p:cNvSpPr>
          <p:nvPr/>
        </p:nvSpPr>
        <p:spPr bwMode="auto">
          <a:xfrm>
            <a:off x="2062164" y="82551"/>
            <a:ext cx="43640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96265" name="TextBox 13"/>
          <p:cNvSpPr txBox="1">
            <a:spLocks noChangeArrowheads="1"/>
          </p:cNvSpPr>
          <p:nvPr/>
        </p:nvSpPr>
        <p:spPr bwMode="auto">
          <a:xfrm>
            <a:off x="1871663" y="1897063"/>
            <a:ext cx="819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04458" name="Rectangle 2"/>
          <p:cNvSpPr>
            <a:spLocks noChangeArrowheads="1"/>
          </p:cNvSpPr>
          <p:nvPr/>
        </p:nvSpPr>
        <p:spPr bwMode="auto">
          <a:xfrm>
            <a:off x="1206429" y="1745674"/>
            <a:ext cx="9281462" cy="35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0" fontAlgn="base" latinLnBrk="0" hangingPunct="0">
              <a:lnSpc>
                <a:spcPct val="115000"/>
              </a:lnSpc>
              <a:spcBef>
                <a:spcPts val="300"/>
              </a:spcBef>
              <a:spcAft>
                <a:spcPts val="300"/>
              </a:spcAft>
              <a:buClrTx/>
              <a:buSzTx/>
              <a:buFont typeface="Arial" panose="020B0604020202020204" pitchFamily="34" charset="0"/>
              <a:buNone/>
              <a:tabLst/>
              <a:defRPr/>
            </a:pPr>
            <a:r>
              <a:rPr kumimoji="0" lang="en-GB" altLang="en-US" sz="1800" b="1"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Curriculum themes:</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Healthy and respectful relationships</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What respectful behaviour looks like</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Consent</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Gender roles, stereotyping, equality</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Body confidence and self-esteem</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Prejudiced behaviour</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That sexual violence and sexual harassment are always wrong</a:t>
            </a:r>
          </a:p>
          <a:p>
            <a:pPr marL="342900" marR="0" lvl="0" indent="-342900" algn="l" defTabSz="457200" rtl="0" eaLnBrk="0" fontAlgn="base" latinLnBrk="0" hangingPunct="0">
              <a:lnSpc>
                <a:spcPct val="115000"/>
              </a:lnSpc>
              <a:spcBef>
                <a:spcPts val="300"/>
              </a:spcBef>
              <a:spcAft>
                <a:spcPts val="300"/>
              </a:spcAft>
              <a:buClrTx/>
              <a:buSzTx/>
              <a:buFont typeface="Symbol" panose="05050102010706020507" pitchFamily="18" charset="2"/>
              <a:buChar char=""/>
              <a:tabLst/>
              <a:defRPr/>
            </a:pPr>
            <a:r>
              <a:rPr kumimoji="0" lang="en-GB" altLang="en-US" sz="1800" b="0" i="0"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rPr>
              <a:t>Addressing cultures of sexual harassment</a:t>
            </a:r>
          </a:p>
        </p:txBody>
      </p:sp>
      <p:pic>
        <p:nvPicPr>
          <p:cNvPr id="2" name="Picture 1"/>
          <p:cNvPicPr>
            <a:picLocks noChangeAspect="1"/>
          </p:cNvPicPr>
          <p:nvPr/>
        </p:nvPicPr>
        <p:blipFill>
          <a:blip r:embed="rId4"/>
          <a:stretch>
            <a:fillRect/>
          </a:stretch>
        </p:blipFill>
        <p:spPr>
          <a:xfrm>
            <a:off x="8397384" y="2360460"/>
            <a:ext cx="3072650" cy="1804572"/>
          </a:xfrm>
          <a:prstGeom prst="rect">
            <a:avLst/>
          </a:prstGeom>
        </p:spPr>
      </p:pic>
    </p:spTree>
    <p:extLst>
      <p:ext uri="{BB962C8B-B14F-4D97-AF65-F5344CB8AC3E}">
        <p14:creationId xmlns:p14="http://schemas.microsoft.com/office/powerpoint/2010/main" val="2133796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latin typeface="Comic Sans MS" panose="030F0702030302020204" pitchFamily="66" charset="0"/>
              </a:rPr>
              <a:t>Modern Slavery</a:t>
            </a:r>
            <a:endParaRPr lang="en-GB" u="sng" dirty="0">
              <a:latin typeface="Comic Sans MS" panose="030F0702030302020204" pitchFamily="66" charset="0"/>
            </a:endParaRPr>
          </a:p>
        </p:txBody>
      </p:sp>
      <p:sp>
        <p:nvSpPr>
          <p:cNvPr id="5" name="Content Placeholder 4"/>
          <p:cNvSpPr>
            <a:spLocks noGrp="1"/>
          </p:cNvSpPr>
          <p:nvPr>
            <p:ph idx="1"/>
          </p:nvPr>
        </p:nvSpPr>
        <p:spPr>
          <a:xfrm>
            <a:off x="699655" y="1506971"/>
            <a:ext cx="10515600" cy="4907684"/>
          </a:xfrm>
        </p:spPr>
        <p:txBody>
          <a:bodyPr>
            <a:normAutofit fontScale="92500"/>
          </a:bodyPr>
          <a:lstStyle/>
          <a:p>
            <a:endParaRPr lang="en-GB" dirty="0" smtClean="0">
              <a:latin typeface="Comic Sans MS" panose="030F0702030302020204" pitchFamily="66" charset="0"/>
            </a:endParaRPr>
          </a:p>
          <a:p>
            <a:r>
              <a:rPr lang="en-GB" dirty="0" smtClean="0">
                <a:latin typeface="Comic Sans MS" panose="030F0702030302020204" pitchFamily="66" charset="0"/>
              </a:rPr>
              <a:t>Modern </a:t>
            </a:r>
            <a:r>
              <a:rPr lang="en-GB" dirty="0">
                <a:latin typeface="Comic Sans MS" panose="030F0702030302020204" pitchFamily="66" charset="0"/>
              </a:rPr>
              <a:t>slavery is a form of organised crime in which </a:t>
            </a:r>
            <a:r>
              <a:rPr lang="en-GB" dirty="0" smtClean="0">
                <a:latin typeface="Comic Sans MS" panose="030F0702030302020204" pitchFamily="66" charset="0"/>
              </a:rPr>
              <a:t>individuals </a:t>
            </a:r>
            <a:r>
              <a:rPr lang="en-GB" dirty="0">
                <a:latin typeface="Comic Sans MS" panose="030F0702030302020204" pitchFamily="66" charset="0"/>
              </a:rPr>
              <a:t>including children and young people are treated as commodities and exploited for criminal gain. </a:t>
            </a:r>
            <a:endParaRPr lang="en-GB" dirty="0" smtClean="0">
              <a:latin typeface="Comic Sans MS" panose="030F0702030302020204" pitchFamily="66" charset="0"/>
            </a:endParaRPr>
          </a:p>
          <a:p>
            <a:r>
              <a:rPr lang="en-GB" dirty="0">
                <a:latin typeface="Comic Sans MS" panose="030F0702030302020204" pitchFamily="66" charset="0"/>
              </a:rPr>
              <a:t>Grooming methods are used to gain the trust of a </a:t>
            </a:r>
            <a:r>
              <a:rPr lang="en-GB" dirty="0" smtClean="0">
                <a:latin typeface="Comic Sans MS" panose="030F0702030302020204" pitchFamily="66" charset="0"/>
              </a:rPr>
              <a:t>child.</a:t>
            </a:r>
          </a:p>
          <a:p>
            <a:r>
              <a:rPr lang="en-GB" dirty="0">
                <a:latin typeface="Comic Sans MS" panose="030F0702030302020204" pitchFamily="66" charset="0"/>
              </a:rPr>
              <a:t>Children are not considered able to give ‘informed consent’ to their own exploitation (including criminal exploitation), so it is not necessary to consider the means used for the exploitation - whether they were forced, coerced or </a:t>
            </a:r>
            <a:r>
              <a:rPr lang="en-GB" dirty="0" smtClean="0">
                <a:latin typeface="Comic Sans MS" panose="030F0702030302020204" pitchFamily="66" charset="0"/>
              </a:rPr>
              <a:t>deceived.</a:t>
            </a:r>
          </a:p>
          <a:p>
            <a:r>
              <a:rPr lang="en-GB" dirty="0">
                <a:latin typeface="Comic Sans MS" panose="030F0702030302020204" pitchFamily="66" charset="0"/>
              </a:rPr>
              <a:t>Criminal exploitation can involve young people as drug carriers, begging and pick-pocketing. Debt bondage (forced to work to pay off debts that realistically they will never be able to)</a:t>
            </a:r>
          </a:p>
          <a:p>
            <a:pPr marL="0" indent="0">
              <a:buNone/>
            </a:pPr>
            <a:endParaRPr lang="en-GB" dirty="0"/>
          </a:p>
        </p:txBody>
      </p:sp>
      <p:pic>
        <p:nvPicPr>
          <p:cNvPr id="6" name="Picture 5"/>
          <p:cNvPicPr>
            <a:picLocks noChangeAspect="1"/>
          </p:cNvPicPr>
          <p:nvPr/>
        </p:nvPicPr>
        <p:blipFill>
          <a:blip r:embed="rId2"/>
          <a:stretch>
            <a:fillRect/>
          </a:stretch>
        </p:blipFill>
        <p:spPr>
          <a:xfrm>
            <a:off x="8748280" y="90921"/>
            <a:ext cx="2466975" cy="1847850"/>
          </a:xfrm>
          <a:prstGeom prst="rect">
            <a:avLst/>
          </a:prstGeom>
        </p:spPr>
      </p:pic>
    </p:spTree>
    <p:extLst>
      <p:ext uri="{BB962C8B-B14F-4D97-AF65-F5344CB8AC3E}">
        <p14:creationId xmlns:p14="http://schemas.microsoft.com/office/powerpoint/2010/main" val="1008537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612845"/>
            <a:ext cx="10958946" cy="7109639"/>
          </a:xfrm>
          <a:prstGeom prst="rect">
            <a:avLst/>
          </a:prstGeom>
        </p:spPr>
        <p:txBody>
          <a:bodyPr wrap="square">
            <a:spAutoFit/>
          </a:bodyPr>
          <a:lstStyle/>
          <a:p>
            <a:pPr algn="ctr"/>
            <a:r>
              <a:rPr lang="en-US" sz="2400" b="1" u="sng" dirty="0" smtClean="0">
                <a:latin typeface="Comic Sans MS" panose="030F0702030302020204" pitchFamily="66" charset="0"/>
              </a:rPr>
              <a:t>Child Criminal Exploitation (CCE)</a:t>
            </a:r>
            <a:endParaRPr lang="en-GB" sz="2400" b="1" u="sng"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Many </a:t>
            </a:r>
            <a:r>
              <a:rPr lang="en-GB" sz="2400" dirty="0">
                <a:latin typeface="Comic Sans MS" panose="030F0702030302020204" pitchFamily="66" charset="0"/>
              </a:rPr>
              <a:t>cases nationally and locally in </a:t>
            </a:r>
            <a:r>
              <a:rPr lang="en-GB" sz="2400" dirty="0" smtClean="0">
                <a:latin typeface="Comic Sans MS" panose="030F0702030302020204" pitchFamily="66" charset="0"/>
              </a:rPr>
              <a:t>Rochdale </a:t>
            </a:r>
            <a:r>
              <a:rPr lang="en-GB" sz="2400" dirty="0">
                <a:latin typeface="Comic Sans MS" panose="030F0702030302020204" pitchFamily="66" charset="0"/>
              </a:rPr>
              <a:t>where CCE has been uncovered as part of Police operations into criminal gangs and drug activity</a:t>
            </a:r>
            <a:r>
              <a:rPr lang="en-GB" sz="2400" dirty="0" smtClean="0">
                <a:latin typeface="Comic Sans MS" panose="030F0702030302020204" pitchFamily="66" charset="0"/>
              </a:rPr>
              <a:t>. Some of our students have been moved out of the Borough due to CCE or had threats to life.</a:t>
            </a:r>
          </a:p>
          <a:p>
            <a:endParaRPr lang="en-GB" sz="2400" dirty="0">
              <a:latin typeface="Comic Sans MS" panose="030F0702030302020204" pitchFamily="66" charset="0"/>
            </a:endParaRPr>
          </a:p>
          <a:p>
            <a:r>
              <a:rPr lang="en-GB" sz="2400" dirty="0" smtClean="0">
                <a:latin typeface="Comic Sans MS" panose="030F0702030302020204" pitchFamily="66" charset="0"/>
              </a:rPr>
              <a:t>Positive </a:t>
            </a:r>
            <a:r>
              <a:rPr lang="en-GB" sz="2400" dirty="0">
                <a:latin typeface="Comic Sans MS" panose="030F0702030302020204" pitchFamily="66" charset="0"/>
              </a:rPr>
              <a:t>is that professionals are more aware of this form of exploitation. There is more recognition that children aren’t making an informed “</a:t>
            </a:r>
            <a:r>
              <a:rPr lang="en-GB" sz="2400" i="1" dirty="0">
                <a:latin typeface="Comic Sans MS" panose="030F0702030302020204" pitchFamily="66" charset="0"/>
              </a:rPr>
              <a:t>lifestyle choice</a:t>
            </a:r>
            <a:r>
              <a:rPr lang="en-GB" sz="2400" dirty="0">
                <a:latin typeface="Comic Sans MS" panose="030F0702030302020204" pitchFamily="66" charset="0"/>
              </a:rPr>
              <a:t>” </a:t>
            </a:r>
            <a:r>
              <a:rPr lang="en-GB" sz="2400" dirty="0" smtClean="0">
                <a:latin typeface="Comic Sans MS" panose="030F0702030302020204" pitchFamily="66" charset="0"/>
              </a:rPr>
              <a:t>but </a:t>
            </a:r>
            <a:r>
              <a:rPr lang="en-GB" sz="2400" dirty="0">
                <a:latin typeface="Comic Sans MS" panose="030F0702030302020204" pitchFamily="66" charset="0"/>
              </a:rPr>
              <a:t>are victims who are potentially entrapped in what is modern slavery and/or human trafficking. </a:t>
            </a:r>
            <a:endParaRPr lang="en-GB" sz="2400" dirty="0" smtClean="0">
              <a:latin typeface="Comic Sans MS" panose="030F0702030302020204" pitchFamily="66" charset="0"/>
            </a:endParaRPr>
          </a:p>
          <a:p>
            <a:endParaRPr lang="en-GB" sz="2400" dirty="0">
              <a:latin typeface="Comic Sans MS" panose="030F0702030302020204" pitchFamily="66" charset="0"/>
            </a:endParaRPr>
          </a:p>
          <a:p>
            <a:r>
              <a:rPr lang="en-GB" sz="2400" dirty="0" smtClean="0">
                <a:latin typeface="Comic Sans MS" panose="030F0702030302020204" pitchFamily="66" charset="0"/>
              </a:rPr>
              <a:t>Increasingly </a:t>
            </a:r>
            <a:r>
              <a:rPr lang="en-GB" sz="2400" dirty="0">
                <a:latin typeface="Comic Sans MS" panose="030F0702030302020204" pitchFamily="66" charset="0"/>
              </a:rPr>
              <a:t>seeing younger children being drawn into exploitative criminal activities through siblings/friends within their </a:t>
            </a:r>
            <a:r>
              <a:rPr lang="en-GB" sz="2400" dirty="0" smtClean="0">
                <a:latin typeface="Comic Sans MS" panose="030F0702030302020204" pitchFamily="66" charset="0"/>
              </a:rPr>
              <a:t>community (primary age onwards). Emerging concerns; children as young as 11, happens for a significant period of time before people act, levels of physical risk &amp; risk to life more evident than in CSE</a:t>
            </a: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51191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KCSIE </a:t>
            </a:r>
            <a:r>
              <a:rPr lang="en-GB" b="1" dirty="0" smtClean="0"/>
              <a:t>2020</a:t>
            </a:r>
            <a:endParaRPr lang="en-GB" b="1" dirty="0"/>
          </a:p>
        </p:txBody>
      </p:sp>
      <p:sp>
        <p:nvSpPr>
          <p:cNvPr id="3" name="Content Placeholder 2"/>
          <p:cNvSpPr>
            <a:spLocks noGrp="1"/>
          </p:cNvSpPr>
          <p:nvPr>
            <p:ph idx="1"/>
          </p:nvPr>
        </p:nvSpPr>
        <p:spPr/>
        <p:txBody>
          <a:bodyPr>
            <a:normAutofit lnSpcReduction="10000"/>
          </a:bodyPr>
          <a:lstStyle/>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original proposal that the </a:t>
            </a:r>
            <a:r>
              <a:rPr lang="en-GB" sz="2400" dirty="0" err="1">
                <a:latin typeface="Arial" panose="020B0604020202020204" pitchFamily="34" charset="0"/>
                <a:cs typeface="Arial" panose="020B0604020202020204" pitchFamily="34" charset="0"/>
              </a:rPr>
              <a:t>DfE</a:t>
            </a:r>
            <a:r>
              <a:rPr lang="en-GB" sz="2400" dirty="0">
                <a:latin typeface="Arial" panose="020B0604020202020204" pitchFamily="34" charset="0"/>
                <a:cs typeface="Arial" panose="020B0604020202020204" pitchFamily="34" charset="0"/>
              </a:rPr>
              <a:t> published in Feb had wide ranging </a:t>
            </a:r>
            <a:r>
              <a:rPr lang="en-GB" sz="2400" dirty="0" smtClean="0">
                <a:latin typeface="Arial" panose="020B0604020202020204" pitchFamily="34" charset="0"/>
                <a:cs typeface="Arial" panose="020B0604020202020204" pitchFamily="34" charset="0"/>
              </a:rPr>
              <a:t>changes.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Due </a:t>
            </a:r>
            <a:r>
              <a:rPr lang="en-GB" sz="2400" dirty="0">
                <a:latin typeface="Arial" panose="020B0604020202020204" pitchFamily="34" charset="0"/>
                <a:cs typeface="Arial" panose="020B0604020202020204" pitchFamily="34" charset="0"/>
              </a:rPr>
              <a:t>to Covid, the consultation was suspended in March.</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a:t>
            </a:r>
            <a:r>
              <a:rPr lang="en-GB" sz="2400" dirty="0" err="1">
                <a:latin typeface="Arial" panose="020B0604020202020204" pitchFamily="34" charset="0"/>
                <a:cs typeface="Arial" panose="020B0604020202020204" pitchFamily="34" charset="0"/>
              </a:rPr>
              <a:t>DfE</a:t>
            </a:r>
            <a:r>
              <a:rPr lang="en-GB" sz="2400" dirty="0">
                <a:latin typeface="Arial" panose="020B0604020202020204" pitchFamily="34" charset="0"/>
                <a:cs typeface="Arial" panose="020B0604020202020204" pitchFamily="34" charset="0"/>
              </a:rPr>
              <a:t> therefore pulled back on the extent of change to this year’s document.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new document is now published, with only minimal changes. </a:t>
            </a:r>
          </a:p>
          <a:p>
            <a:pPr marL="285750"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The new guidance comes into effect on 1 September 2020.  </a:t>
            </a:r>
            <a:r>
              <a:rPr lang="en-GB" sz="2400" dirty="0" smtClean="0">
                <a:solidFill>
                  <a:srgbClr val="FF0000"/>
                </a:solidFill>
                <a:latin typeface="Arial" panose="020B0604020202020204" pitchFamily="34" charset="0"/>
                <a:cs typeface="Arial" panose="020B0604020202020204" pitchFamily="34" charset="0"/>
              </a:rPr>
              <a:t>All staff must familiarise themselves with Part 1 and Annex A.</a:t>
            </a:r>
            <a:endParaRPr lang="en-GB" sz="2400" dirty="0">
              <a:latin typeface="Arial" panose="020B0604020202020204" pitchFamily="34" charset="0"/>
              <a:cs typeface="Arial" panose="020B0604020202020204" pitchFamily="34" charset="0"/>
            </a:endParaRPr>
          </a:p>
        </p:txBody>
      </p:sp>
      <p:pic>
        <p:nvPicPr>
          <p:cNvPr id="7" name="Picture 6" descr="44 Photos Of Taylor Swift's Surprised Face">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2590" y="106775"/>
            <a:ext cx="3467845" cy="2309854"/>
          </a:xfrm>
          <a:prstGeom prst="rect">
            <a:avLst/>
          </a:prstGeom>
          <a:noFill/>
          <a:ln>
            <a:noFill/>
          </a:ln>
        </p:spPr>
      </p:pic>
    </p:spTree>
    <p:extLst>
      <p:ext uri="{BB962C8B-B14F-4D97-AF65-F5344CB8AC3E}">
        <p14:creationId xmlns:p14="http://schemas.microsoft.com/office/powerpoint/2010/main" val="3234409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82" y="1233057"/>
            <a:ext cx="10390909" cy="526297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private fostering arrangement is one that is made privately (without the involvement of a local authority) for the care of a child under the age of 16 years (under 18, if disabled) by someone other than a parent or close relative, in their own home, with the intention that it should last for 28 days or more. </a:t>
            </a:r>
            <a:endPar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There is no duty for schools to be given information about a child who is privately fostered by the family, carer or the local authority. There is however a </a:t>
            </a:r>
            <a:r>
              <a:rPr kumimoji="0" lang="en-GB" sz="2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legal duty </a:t>
            </a: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on schools to inform children’s services where they become aware of such an arrangement.</a:t>
            </a:r>
          </a:p>
        </p:txBody>
      </p:sp>
      <p:sp>
        <p:nvSpPr>
          <p:cNvPr id="3" name="Title 2"/>
          <p:cNvSpPr>
            <a:spLocks noGrp="1"/>
          </p:cNvSpPr>
          <p:nvPr>
            <p:ph type="title"/>
          </p:nvPr>
        </p:nvSpPr>
        <p:spPr>
          <a:xfrm>
            <a:off x="838200" y="365126"/>
            <a:ext cx="10515600" cy="867930"/>
          </a:xfrm>
        </p:spPr>
        <p:txBody>
          <a:bodyPr/>
          <a:lstStyle/>
          <a:p>
            <a:r>
              <a:rPr lang="en-GB" b="1" u="sng" dirty="0" smtClean="0">
                <a:latin typeface="Comic Sans MS" panose="030F0702030302020204" pitchFamily="66" charset="0"/>
              </a:rPr>
              <a:t>Private Fostering</a:t>
            </a:r>
            <a:endParaRPr lang="en-GB" b="1" u="sng"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176097" y="365125"/>
            <a:ext cx="4391025" cy="1038225"/>
          </a:xfrm>
          <a:prstGeom prst="rect">
            <a:avLst/>
          </a:prstGeom>
        </p:spPr>
      </p:pic>
    </p:spTree>
    <p:extLst>
      <p:ext uri="{BB962C8B-B14F-4D97-AF65-F5344CB8AC3E}">
        <p14:creationId xmlns:p14="http://schemas.microsoft.com/office/powerpoint/2010/main" val="2455128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latin typeface="Comic Sans MS" panose="030F0702030302020204" pitchFamily="66" charset="0"/>
              </a:rPr>
              <a:t>Prevent Strategy</a:t>
            </a:r>
            <a:endParaRPr lang="en-GB" u="sng"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99028"/>
            <a:ext cx="2346008" cy="1561162"/>
          </a:xfrm>
        </p:spPr>
      </p:pic>
      <p:sp>
        <p:nvSpPr>
          <p:cNvPr id="5" name="TextBox 4"/>
          <p:cNvSpPr txBox="1"/>
          <p:nvPr/>
        </p:nvSpPr>
        <p:spPr>
          <a:xfrm>
            <a:off x="838201" y="2429691"/>
            <a:ext cx="10905308"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From 1st July 2015 all schools are subject to a duty under Section 26 of the Counter-Terrorism and Security Act 2015 to have “</a:t>
            </a:r>
            <a:r>
              <a:rPr kumimoji="0" lang="en-GB"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due regard to the need to prevent people from being drawn into terrorism</a:t>
            </a: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This duty is known as the Prevent duty.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Schools can build pupil’s resilience to radicalisation by promoting fundamental British values and enabling them to challenge extremist views.  The Prevent duty is not intended to stop pupils debating controversial issues but to the contrary schools should provide a safe space in which young people can understand the risks associated with terrorism and develop the knowledge and skills to challenge extremist arguments.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Statutory guidance makes clear the need for school to ensure that children are safe from terrorist and extremist material when accessing the internet in school and therefore there needs to be suitable filtering in place.</a:t>
            </a:r>
          </a:p>
        </p:txBody>
      </p:sp>
    </p:spTree>
    <p:extLst>
      <p:ext uri="{BB962C8B-B14F-4D97-AF65-F5344CB8AC3E}">
        <p14:creationId xmlns:p14="http://schemas.microsoft.com/office/powerpoint/2010/main" val="1534290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u="sng" dirty="0" smtClean="0">
                <a:latin typeface="Comic Sans MS" panose="030F0702030302020204" pitchFamily="66" charset="0"/>
              </a:rPr>
              <a:t>Children with special educational needs and disabilities:</a:t>
            </a:r>
            <a:endParaRPr lang="en-GB" sz="3600" u="sng" dirty="0">
              <a:latin typeface="Comic Sans MS" panose="030F0702030302020204" pitchFamily="66" charset="0"/>
            </a:endParaRPr>
          </a:p>
        </p:txBody>
      </p:sp>
      <p:sp>
        <p:nvSpPr>
          <p:cNvPr id="3" name="Content Placeholder 2"/>
          <p:cNvSpPr>
            <a:spLocks noGrp="1"/>
          </p:cNvSpPr>
          <p:nvPr>
            <p:ph idx="1"/>
          </p:nvPr>
        </p:nvSpPr>
        <p:spPr/>
        <p:txBody>
          <a:bodyPr>
            <a:normAutofit fontScale="92500"/>
          </a:bodyPr>
          <a:lstStyle/>
          <a:p>
            <a:pPr marL="0" indent="0">
              <a:buNone/>
            </a:pPr>
            <a:r>
              <a:rPr lang="en-GB" dirty="0" smtClean="0">
                <a:latin typeface="Comic Sans MS" panose="030F0702030302020204" pitchFamily="66" charset="0"/>
              </a:rPr>
              <a:t>Children with SEN can face additional safeguarding challenges.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Additional barriers can exists:</a:t>
            </a:r>
          </a:p>
          <a:p>
            <a:pPr>
              <a:buFont typeface="Wingdings" panose="05000000000000000000" pitchFamily="2" charset="2"/>
              <a:buChar char="Ø"/>
            </a:pPr>
            <a:r>
              <a:rPr lang="en-GB" dirty="0" smtClean="0">
                <a:latin typeface="Comic Sans MS" panose="030F0702030302020204" pitchFamily="66" charset="0"/>
              </a:rPr>
              <a:t>Assumptions that indicators of possible abuse such as behaviour, injury, mood relate to child’s disability without further exploration</a:t>
            </a:r>
          </a:p>
          <a:p>
            <a:pPr>
              <a:buFont typeface="Wingdings" panose="05000000000000000000" pitchFamily="2" charset="2"/>
              <a:buChar char="Ø"/>
            </a:pPr>
            <a:r>
              <a:rPr lang="en-GB" dirty="0" smtClean="0">
                <a:latin typeface="Comic Sans MS" panose="030F0702030302020204" pitchFamily="66" charset="0"/>
              </a:rPr>
              <a:t>Can be disproportionally impacted by things like bullying, without outwardly showing signs</a:t>
            </a:r>
          </a:p>
          <a:p>
            <a:pPr>
              <a:buFont typeface="Wingdings" panose="05000000000000000000" pitchFamily="2" charset="2"/>
              <a:buChar char="Ø"/>
            </a:pPr>
            <a:r>
              <a:rPr lang="en-GB" dirty="0" smtClean="0">
                <a:latin typeface="Comic Sans MS" panose="030F0702030302020204" pitchFamily="66" charset="0"/>
              </a:rPr>
              <a:t>Communication barriers, difficulties overcoming these barriers</a:t>
            </a:r>
            <a:endParaRPr lang="en-GB" dirty="0">
              <a:latin typeface="Comic Sans MS" panose="030F0702030302020204" pitchFamily="66" charset="0"/>
            </a:endParaRPr>
          </a:p>
        </p:txBody>
      </p:sp>
    </p:spTree>
    <p:extLst>
      <p:ext uri="{BB962C8B-B14F-4D97-AF65-F5344CB8AC3E}">
        <p14:creationId xmlns:p14="http://schemas.microsoft.com/office/powerpoint/2010/main" val="2970819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BLC Students during COVID-19</a:t>
            </a:r>
            <a:endParaRPr lang="en-GB" b="1" u="sng"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latin typeface="Arial" panose="020B0604020202020204" pitchFamily="34" charset="0"/>
                <a:cs typeface="Arial" panose="020B0604020202020204" pitchFamily="34" charset="0"/>
              </a:rPr>
              <a:t>Whilst we offered provision throughout COVID-19 to our most vulnerable students, some attended and some declined.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An example of safeguarding issues which arose:</a:t>
            </a:r>
          </a:p>
          <a:p>
            <a:r>
              <a:rPr lang="en-US" sz="2000" dirty="0" smtClean="0">
                <a:latin typeface="Arial" panose="020B0604020202020204" pitchFamily="34" charset="0"/>
                <a:cs typeface="Arial" panose="020B0604020202020204" pitchFamily="34" charset="0"/>
              </a:rPr>
              <a:t>Increase in domestic abuse incidents within some family homes</a:t>
            </a:r>
          </a:p>
          <a:p>
            <a:r>
              <a:rPr lang="en-US" sz="2000" dirty="0" smtClean="0">
                <a:latin typeface="Arial" panose="020B0604020202020204" pitchFamily="34" charset="0"/>
                <a:cs typeface="Arial" panose="020B0604020202020204" pitchFamily="34" charset="0"/>
              </a:rPr>
              <a:t>Parent &amp; student - overdoses, increased alcohol/drug misuse, deterioration in mental health</a:t>
            </a:r>
          </a:p>
          <a:p>
            <a:r>
              <a:rPr lang="en-US" sz="2000" dirty="0" smtClean="0">
                <a:latin typeface="Arial" panose="020B0604020202020204" pitchFamily="34" charset="0"/>
                <a:cs typeface="Arial" panose="020B0604020202020204" pitchFamily="34" charset="0"/>
              </a:rPr>
              <a:t>Some young people going into Care</a:t>
            </a:r>
          </a:p>
          <a:p>
            <a:r>
              <a:rPr lang="en-US" sz="2000" dirty="0" smtClean="0">
                <a:latin typeface="Arial" panose="020B0604020202020204" pitchFamily="34" charset="0"/>
                <a:cs typeface="Arial" panose="020B0604020202020204" pitchFamily="34" charset="0"/>
              </a:rPr>
              <a:t>Family relationship breakdowns</a:t>
            </a:r>
          </a:p>
          <a:p>
            <a:r>
              <a:rPr lang="en-US" sz="2000" dirty="0" smtClean="0">
                <a:latin typeface="Arial" panose="020B0604020202020204" pitchFamily="34" charset="0"/>
                <a:cs typeface="Arial" panose="020B0604020202020204" pitchFamily="34" charset="0"/>
              </a:rPr>
              <a:t>Allegations of Rape &amp; sexual assault – with students as alleged perpetrators and victims</a:t>
            </a:r>
          </a:p>
          <a:p>
            <a:r>
              <a:rPr lang="en-US" sz="2000" dirty="0" smtClean="0">
                <a:latin typeface="Arial" panose="020B0604020202020204" pitchFamily="34" charset="0"/>
                <a:cs typeface="Arial" panose="020B0604020202020204" pitchFamily="34" charset="0"/>
              </a:rPr>
              <a:t>Increase in self-harming</a:t>
            </a:r>
          </a:p>
          <a:p>
            <a:r>
              <a:rPr lang="en-US" sz="2000" dirty="0" smtClean="0">
                <a:latin typeface="Arial" panose="020B0604020202020204" pitchFamily="34" charset="0"/>
                <a:cs typeface="Arial" panose="020B0604020202020204" pitchFamily="34" charset="0"/>
              </a:rPr>
              <a:t>Students with increased anxiety levels/OCD conditions deteriorating</a:t>
            </a:r>
            <a:endParaRPr lang="en-US" sz="2000" dirty="0">
              <a:latin typeface="Arial" panose="020B0604020202020204" pitchFamily="34" charset="0"/>
              <a:cs typeface="Arial" panose="020B0604020202020204" pitchFamily="34" charset="0"/>
            </a:endParaRPr>
          </a:p>
          <a:p>
            <a:pPr marL="0" indent="0">
              <a:buNone/>
            </a:pPr>
            <a:endParaRPr lang="en-US" sz="2000" dirty="0"/>
          </a:p>
          <a:p>
            <a:pPr marL="0" indent="0">
              <a:buNone/>
            </a:pPr>
            <a:endParaRPr lang="en-GB" dirty="0"/>
          </a:p>
        </p:txBody>
      </p:sp>
    </p:spTree>
    <p:extLst>
      <p:ext uri="{BB962C8B-B14F-4D97-AF65-F5344CB8AC3E}">
        <p14:creationId xmlns:p14="http://schemas.microsoft.com/office/powerpoint/2010/main" val="1295136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How we supported our students and their </a:t>
            </a:r>
            <a:r>
              <a:rPr lang="en-US" b="1" u="sng" dirty="0" smtClean="0"/>
              <a:t>families during COVID-19</a:t>
            </a:r>
            <a:endParaRPr lang="en-GB" b="1" u="sng" dirty="0"/>
          </a:p>
        </p:txBody>
      </p:sp>
      <p:sp>
        <p:nvSpPr>
          <p:cNvPr id="3" name="Content Placeholder 2"/>
          <p:cNvSpPr>
            <a:spLocks noGrp="1"/>
          </p:cNvSpPr>
          <p:nvPr>
            <p:ph idx="1"/>
          </p:nvPr>
        </p:nvSpPr>
        <p:spPr>
          <a:xfrm>
            <a:off x="838200" y="1825625"/>
            <a:ext cx="10515600" cy="4796848"/>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We maintained regular communication with all of our students; the most vulnerable had daily phone calls and weekly home visits if they did not attend the provision offered, other students received weekly phone calls from their teaching staff, welfare team continued to support students and families they were already involved with</a:t>
            </a:r>
            <a:r>
              <a:rPr lang="en-US" sz="2400" dirty="0" smtClean="0">
                <a:latin typeface="Arial" panose="020B0604020202020204" pitchFamily="34" charset="0"/>
                <a:cs typeface="Arial" panose="020B0604020202020204" pitchFamily="34" charset="0"/>
              </a:rPr>
              <a:t>, a </a:t>
            </a:r>
            <a:r>
              <a:rPr lang="en-US" sz="2400" dirty="0" smtClean="0">
                <a:latin typeface="Arial" panose="020B0604020202020204" pitchFamily="34" charset="0"/>
                <a:cs typeface="Arial" panose="020B0604020202020204" pitchFamily="34" charset="0"/>
              </a:rPr>
              <a:t>counselling helpline was provided for emotional support to students and their </a:t>
            </a:r>
            <a:r>
              <a:rPr lang="en-US" sz="2400" dirty="0" smtClean="0">
                <a:latin typeface="Arial" panose="020B0604020202020204" pitchFamily="34" charset="0"/>
                <a:cs typeface="Arial" panose="020B0604020202020204" pitchFamily="34" charset="0"/>
              </a:rPr>
              <a:t>parents/carers.  </a:t>
            </a:r>
            <a:r>
              <a:rPr lang="en-US" sz="2400" dirty="0">
                <a:latin typeface="Arial" panose="020B0604020202020204" pitchFamily="34" charset="0"/>
                <a:cs typeface="Arial" panose="020B0604020202020204" pitchFamily="34" charset="0"/>
              </a:rPr>
              <a:t>We provided work/learning </a:t>
            </a:r>
            <a:r>
              <a:rPr lang="en-US" sz="2400" dirty="0" smtClean="0">
                <a:latin typeface="Arial" panose="020B0604020202020204" pitchFamily="34" charset="0"/>
                <a:cs typeface="Arial" panose="020B0604020202020204" pitchFamily="34" charset="0"/>
              </a:rPr>
              <a:t>packs for our students to access learning at home, food </a:t>
            </a:r>
            <a:r>
              <a:rPr lang="en-US" sz="2400" dirty="0" smtClean="0">
                <a:latin typeface="Arial" panose="020B0604020202020204" pitchFamily="34" charset="0"/>
                <a:cs typeface="Arial" panose="020B0604020202020204" pitchFamily="34" charset="0"/>
              </a:rPr>
              <a:t>parcels and free school meal vouchers, some students received laptops and 4G to access online learning.  We made referrals to other agencies for appropriate support </a:t>
            </a:r>
            <a:r>
              <a:rPr lang="en-US" sz="2400" dirty="0">
                <a:latin typeface="Arial" panose="020B0604020202020204" pitchFamily="34" charset="0"/>
                <a:cs typeface="Arial" panose="020B0604020202020204" pitchFamily="34" charset="0"/>
              </a:rPr>
              <a:t>or </a:t>
            </a:r>
            <a:r>
              <a:rPr lang="en-US" sz="2400" dirty="0" smtClean="0">
                <a:latin typeface="Arial" panose="020B0604020202020204" pitchFamily="34" charset="0"/>
                <a:cs typeface="Arial" panose="020B0604020202020204" pitchFamily="34" charset="0"/>
              </a:rPr>
              <a:t>intervention when this was required.</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So well done everyone! We have been very busy, despite small numbers of students attending.</a:t>
            </a: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048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9525"/>
            <a:ext cx="9144000" cy="1441450"/>
          </a:xfrm>
          <a:prstGeom prst="rect">
            <a:avLst/>
          </a:prstGeom>
          <a:solidFill>
            <a:srgbClr val="0092C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1524000" y="1"/>
            <a:ext cx="9144000" cy="360363"/>
          </a:xfrm>
          <a:prstGeom prst="rect">
            <a:avLst/>
          </a:prstGeom>
          <a:solidFill>
            <a:srgbClr val="0F78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484" name="TextBox 13"/>
          <p:cNvSpPr txBox="1">
            <a:spLocks noChangeArrowheads="1"/>
          </p:cNvSpPr>
          <p:nvPr/>
        </p:nvSpPr>
        <p:spPr bwMode="auto">
          <a:xfrm>
            <a:off x="6938964" y="82551"/>
            <a:ext cx="32162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endParaRPr lang="en-US" altLang="en-US" sz="900" dirty="0">
              <a:solidFill>
                <a:schemeClr val="bg1"/>
              </a:solidFill>
              <a:latin typeface="Arial" panose="020B0604020202020204" pitchFamily="34" charset="0"/>
            </a:endParaRPr>
          </a:p>
        </p:txBody>
      </p:sp>
      <p:sp>
        <p:nvSpPr>
          <p:cNvPr id="20487" name="TextBox 4"/>
          <p:cNvSpPr txBox="1">
            <a:spLocks noChangeArrowheads="1"/>
          </p:cNvSpPr>
          <p:nvPr/>
        </p:nvSpPr>
        <p:spPr bwMode="auto">
          <a:xfrm>
            <a:off x="2046289" y="576264"/>
            <a:ext cx="7189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b="1">
                <a:solidFill>
                  <a:schemeClr val="bg1"/>
                </a:solidFill>
                <a:latin typeface="Arial" panose="020B0604020202020204" pitchFamily="34" charset="0"/>
              </a:rPr>
              <a:t>What if I have a concern?</a:t>
            </a:r>
            <a:endParaRPr lang="en-US" altLang="en-US" sz="1200" b="1">
              <a:solidFill>
                <a:schemeClr val="bg1"/>
              </a:solidFill>
              <a:latin typeface="Arial" panose="020B0604020202020204" pitchFamily="34" charset="0"/>
            </a:endParaRPr>
          </a:p>
        </p:txBody>
      </p:sp>
      <p:sp>
        <p:nvSpPr>
          <p:cNvPr id="8" name="Rectangle 7"/>
          <p:cNvSpPr/>
          <p:nvPr/>
        </p:nvSpPr>
        <p:spPr>
          <a:xfrm rot="16366421">
            <a:off x="2230292" y="1790185"/>
            <a:ext cx="1858858" cy="1853806"/>
          </a:xfrm>
          <a:prstGeom prst="rect">
            <a:avLst/>
          </a:prstGeom>
        </p:spPr>
        <p:txBody>
          <a:bodyPr spcFirstLastPara="1" wrap="none">
            <a:prstTxWarp prst="textCircle">
              <a:avLst>
                <a:gd name="adj" fmla="val 15499149"/>
              </a:avLst>
            </a:prstTxWarp>
            <a:spAutoFit/>
          </a:bodyPr>
          <a:lstStyle/>
          <a:p>
            <a:pPr algn="ctr">
              <a:defRPr/>
            </a:pPr>
            <a:r>
              <a:rPr lang="en-GB" sz="2800" b="1" dirty="0">
                <a:solidFill>
                  <a:srgbClr val="E9530E"/>
                </a:solidFill>
                <a:latin typeface="Arial" panose="020B0604020202020204" pitchFamily="34" charset="0"/>
                <a:cs typeface="Arial" panose="020B0604020202020204" pitchFamily="34" charset="0"/>
              </a:rPr>
              <a:t>Follow school policy</a:t>
            </a:r>
            <a:endParaRPr lang="en-US" sz="2800" b="1" dirty="0">
              <a:solidFill>
                <a:srgbClr val="E9530E"/>
              </a:solidFill>
              <a:cs typeface="Arial" panose="020B0604020202020204" pitchFamily="34" charset="0"/>
            </a:endParaRPr>
          </a:p>
        </p:txBody>
      </p:sp>
      <p:pic>
        <p:nvPicPr>
          <p:cNvPr id="20491"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2064" y="4565651"/>
            <a:ext cx="145573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rot="16200000">
            <a:off x="5176979" y="1791857"/>
            <a:ext cx="1798710" cy="1806371"/>
          </a:xfrm>
          <a:prstGeom prst="rect">
            <a:avLst/>
          </a:prstGeom>
        </p:spPr>
        <p:txBody>
          <a:bodyPr spcFirstLastPara="1" wrap="none">
            <a:prstTxWarp prst="textCircle">
              <a:avLst>
                <a:gd name="adj" fmla="val 15423052"/>
              </a:avLst>
            </a:prstTxWarp>
            <a:spAutoFit/>
          </a:bodyPr>
          <a:lstStyle/>
          <a:p>
            <a:pPr algn="ctr">
              <a:defRPr/>
            </a:pPr>
            <a:r>
              <a:rPr lang="en-GB" sz="2800" b="1" dirty="0">
                <a:latin typeface="Arial" panose="020B0604020202020204" pitchFamily="34" charset="0"/>
                <a:cs typeface="Arial" panose="020B0604020202020204" pitchFamily="34" charset="0"/>
              </a:rPr>
              <a:t>Tell your DSL</a:t>
            </a:r>
            <a:endParaRPr lang="en-US" sz="2800" b="1" dirty="0">
              <a:cs typeface="Arial" panose="020B0604020202020204" pitchFamily="34" charset="0"/>
            </a:endParaRPr>
          </a:p>
        </p:txBody>
      </p:sp>
      <p:pic>
        <p:nvPicPr>
          <p:cNvPr id="2049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3913" y="1959850"/>
            <a:ext cx="15208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rot="16414821">
            <a:off x="8012206" y="1834012"/>
            <a:ext cx="2164241" cy="2083522"/>
          </a:xfrm>
          <a:prstGeom prst="rect">
            <a:avLst/>
          </a:prstGeom>
        </p:spPr>
        <p:txBody>
          <a:bodyPr spcFirstLastPara="1" wrap="none">
            <a:prstTxWarp prst="textCircle">
              <a:avLst>
                <a:gd name="adj" fmla="val 11856442"/>
              </a:avLst>
            </a:prstTxWarp>
            <a:spAutoFit/>
          </a:bodyPr>
          <a:lstStyle/>
          <a:p>
            <a:pPr algn="ctr">
              <a:defRPr/>
            </a:pPr>
            <a:r>
              <a:rPr lang="en-GB" sz="2600" b="1" dirty="0">
                <a:latin typeface="Arial" panose="020B0604020202020204" pitchFamily="34" charset="0"/>
                <a:cs typeface="Arial" panose="020B0604020202020204" pitchFamily="34" charset="0"/>
              </a:rPr>
              <a:t>Anyone can make a referral</a:t>
            </a:r>
            <a:endParaRPr lang="en-US" sz="2600" b="1" dirty="0">
              <a:cs typeface="Arial" panose="020B0604020202020204" pitchFamily="34" charset="0"/>
            </a:endParaRPr>
          </a:p>
        </p:txBody>
      </p:sp>
      <p:pic>
        <p:nvPicPr>
          <p:cNvPr id="20496"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9714" y="1938339"/>
            <a:ext cx="15144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rot="16200000">
            <a:off x="3630465" y="4365103"/>
            <a:ext cx="1798709" cy="1817225"/>
          </a:xfrm>
          <a:prstGeom prst="rect">
            <a:avLst/>
          </a:prstGeom>
        </p:spPr>
        <p:txBody>
          <a:bodyPr spcFirstLastPara="1" wrap="none">
            <a:prstTxWarp prst="textCircle">
              <a:avLst>
                <a:gd name="adj" fmla="val 12369141"/>
              </a:avLst>
            </a:prstTxWarp>
            <a:spAutoFit/>
          </a:bodyPr>
          <a:lstStyle/>
          <a:p>
            <a:pPr algn="ctr">
              <a:defRPr/>
            </a:pPr>
            <a:r>
              <a:rPr lang="en-GB" sz="2800" b="1" dirty="0">
                <a:latin typeface="Arial" panose="020B0604020202020204" pitchFamily="34" charset="0"/>
                <a:cs typeface="Arial" panose="020B0604020202020204" pitchFamily="34" charset="0"/>
              </a:rPr>
              <a:t>Write it down</a:t>
            </a:r>
            <a:endParaRPr lang="en-US" sz="2800" b="1" dirty="0">
              <a:cs typeface="Arial" panose="020B0604020202020204" pitchFamily="34" charset="0"/>
            </a:endParaRPr>
          </a:p>
        </p:txBody>
      </p:sp>
      <p:pic>
        <p:nvPicPr>
          <p:cNvPr id="20498"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36813" y="1974851"/>
            <a:ext cx="14462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 descr="stc-pp-icons-20.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48801" y="546101"/>
            <a:ext cx="6969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97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2134" y="1692419"/>
            <a:ext cx="2644054" cy="2644054"/>
          </a:xfrm>
          <a:prstGeom prst="rect">
            <a:avLst/>
          </a:prstGeom>
        </p:spPr>
      </p:pic>
      <p:sp>
        <p:nvSpPr>
          <p:cNvPr id="4" name="Rectangle 3"/>
          <p:cNvSpPr/>
          <p:nvPr/>
        </p:nvSpPr>
        <p:spPr>
          <a:xfrm>
            <a:off x="364607" y="692728"/>
            <a:ext cx="8617527" cy="5078313"/>
          </a:xfrm>
          <a:prstGeom prst="rect">
            <a:avLst/>
          </a:prstGeom>
        </p:spPr>
        <p:txBody>
          <a:bodyPr wrap="square">
            <a:spAutoFit/>
          </a:bodyPr>
          <a:lstStyle/>
          <a:p>
            <a:r>
              <a:rPr lang="en-GB" sz="4000" b="1" u="sng" dirty="0">
                <a:latin typeface="Arial" panose="020B0604020202020204" pitchFamily="34" charset="0"/>
                <a:cs typeface="Arial" panose="020B0604020202020204" pitchFamily="34" charset="0"/>
              </a:rPr>
              <a:t>Children need the right help at the right time</a:t>
            </a:r>
          </a:p>
          <a:p>
            <a:endParaRPr lang="en-GB" sz="2800" dirty="0"/>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Act on child protection concerns</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Don’t wait till the end of the school day</a:t>
            </a:r>
          </a:p>
          <a:p>
            <a:pPr marL="571500" indent="-571500">
              <a:buFont typeface="Arial" panose="020B0604020202020204" pitchFamily="34" charset="0"/>
              <a:buChar char="•"/>
            </a:pPr>
            <a:r>
              <a:rPr lang="en-GB" sz="3600" dirty="0">
                <a:latin typeface="Arial" panose="020B0604020202020204" pitchFamily="34" charset="0"/>
                <a:cs typeface="Arial" panose="020B0604020202020204" pitchFamily="34" charset="0"/>
              </a:rPr>
              <a:t>Notify parents of information which raises concerns for their child’s health/welfare (ie. Drug use, criminal activity, sexual activity </a:t>
            </a:r>
            <a:r>
              <a:rPr lang="en-GB" sz="3600" dirty="0" err="1">
                <a:latin typeface="Arial" panose="020B0604020202020204" pitchFamily="34" charset="0"/>
                <a:cs typeface="Arial" panose="020B0604020202020204" pitchFamily="34" charset="0"/>
              </a:rPr>
              <a:t>etc</a:t>
            </a:r>
            <a:r>
              <a:rPr lang="en-GB"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93392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7419" y="746106"/>
            <a:ext cx="10615749" cy="563231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What are your specific concerns</a:t>
            </a:r>
            <a:r>
              <a:rPr lang="en-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Do you have any factual evidence to support your concerns?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are the child’s circumstances that you are aware of? </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What</a:t>
            </a:r>
            <a:r>
              <a:rPr lang="en-GB" sz="2400" dirty="0">
                <a:latin typeface="Arial" panose="020B0604020202020204" pitchFamily="34" charset="0"/>
                <a:cs typeface="Arial" panose="020B0604020202020204" pitchFamily="34" charset="0"/>
              </a:rPr>
              <a:t>, if anything has the child said or done to add to or increase your concerns? </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What</a:t>
            </a:r>
            <a:r>
              <a:rPr lang="en-GB" sz="2400" dirty="0">
                <a:latin typeface="Arial" panose="020B0604020202020204" pitchFamily="34" charset="0"/>
                <a:cs typeface="Arial" panose="020B0604020202020204" pitchFamily="34" charset="0"/>
              </a:rPr>
              <a:t>, if anything has the parent/carer said or done? What is the parents’ response? </a:t>
            </a:r>
            <a:r>
              <a:rPr lang="en-GB" sz="2400" dirty="0" smtClean="0">
                <a:latin typeface="Arial" panose="020B0604020202020204" pitchFamily="34" charset="0"/>
                <a:cs typeface="Arial" panose="020B0604020202020204" pitchFamily="34" charset="0"/>
              </a:rPr>
              <a:t>  (Are they aware?  Are they pro-active?  Do they need support – in what form?)</a:t>
            </a:r>
          </a:p>
          <a:p>
            <a:endParaRPr lang="en-GB" sz="2400" dirty="0">
              <a:solidFill>
                <a:schemeClr val="bg1"/>
              </a:solidFill>
              <a:latin typeface="Comic Sans MS" panose="030F0702030302020204" pitchFamily="66" charset="0"/>
            </a:endParaRPr>
          </a:p>
          <a:p>
            <a:endParaRPr lang="en-GB" sz="2400" dirty="0">
              <a:solidFill>
                <a:schemeClr val="bg1"/>
              </a:solidFill>
              <a:latin typeface="Comic Sans MS" panose="030F0702030302020204" pitchFamily="66" charset="0"/>
            </a:endParaRPr>
          </a:p>
          <a:p>
            <a:endParaRPr lang="en-GB" sz="2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0651" y="182272"/>
            <a:ext cx="2442147" cy="2602491"/>
          </a:xfrm>
          <a:prstGeom prst="rect">
            <a:avLst/>
          </a:prstGeom>
        </p:spPr>
      </p:pic>
    </p:spTree>
    <p:extLst>
      <p:ext uri="{BB962C8B-B14F-4D97-AF65-F5344CB8AC3E}">
        <p14:creationId xmlns:p14="http://schemas.microsoft.com/office/powerpoint/2010/main" val="589323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07887"/>
            <a:ext cx="11610109" cy="6079261"/>
          </a:xfrm>
        </p:spPr>
        <p:txBody>
          <a:bodyPr>
            <a:noAutofit/>
          </a:bodyPr>
          <a:lstStyle/>
          <a:p>
            <a:pPr marL="0" indent="0">
              <a:buNone/>
            </a:pPr>
            <a:r>
              <a:rPr lang="en-GB" sz="2400" dirty="0" smtClean="0">
                <a:latin typeface="Arial" panose="020B0604020202020204" pitchFamily="34" charset="0"/>
                <a:cs typeface="Arial" panose="020B0604020202020204" pitchFamily="34" charset="0"/>
              </a:rPr>
              <a:t>All concerns, discussions and reasons for any decisions </a:t>
            </a:r>
            <a:r>
              <a:rPr lang="en-GB" sz="2400" b="1" u="sng" dirty="0" smtClean="0">
                <a:latin typeface="Arial" panose="020B0604020202020204" pitchFamily="34" charset="0"/>
                <a:cs typeface="Arial" panose="020B0604020202020204" pitchFamily="34" charset="0"/>
              </a:rPr>
              <a:t>must</a:t>
            </a:r>
            <a:r>
              <a:rPr lang="en-GB" sz="2400" dirty="0" smtClean="0">
                <a:latin typeface="Arial" panose="020B0604020202020204" pitchFamily="34" charset="0"/>
                <a:cs typeface="Arial" panose="020B0604020202020204" pitchFamily="34" charset="0"/>
              </a:rPr>
              <a:t> be</a:t>
            </a:r>
          </a:p>
          <a:p>
            <a:pPr marL="0" indent="0">
              <a:buNone/>
            </a:pPr>
            <a:r>
              <a:rPr lang="en-GB" sz="2400" dirty="0" smtClean="0">
                <a:latin typeface="Arial" panose="020B0604020202020204" pitchFamily="34" charset="0"/>
                <a:cs typeface="Arial" panose="020B0604020202020204" pitchFamily="34" charset="0"/>
              </a:rPr>
              <a:t>recorded in writing.</a:t>
            </a:r>
          </a:p>
          <a:p>
            <a:endParaRPr lang="en-GB" sz="2400" dirty="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Child Protection Incident Report Forms </a:t>
            </a:r>
            <a:r>
              <a:rPr lang="en-GB" sz="2400" b="1" u="sng" dirty="0" smtClean="0">
                <a:latin typeface="Arial" panose="020B0604020202020204" pitchFamily="34" charset="0"/>
                <a:cs typeface="Arial" panose="020B0604020202020204" pitchFamily="34" charset="0"/>
              </a:rPr>
              <a:t>must</a:t>
            </a:r>
            <a:r>
              <a:rPr lang="en-GB" sz="2400" dirty="0" smtClean="0">
                <a:latin typeface="Arial" panose="020B0604020202020204" pitchFamily="34" charset="0"/>
                <a:cs typeface="Arial" panose="020B0604020202020204" pitchFamily="34" charset="0"/>
              </a:rPr>
              <a:t> be completed then emailed to the Welfare Team in a </a:t>
            </a:r>
            <a:r>
              <a:rPr lang="en-GB" sz="2400" b="1" u="sng" dirty="0" smtClean="0">
                <a:latin typeface="Arial" panose="020B0604020202020204" pitchFamily="34" charset="0"/>
                <a:cs typeface="Arial" panose="020B0604020202020204" pitchFamily="34" charset="0"/>
              </a:rPr>
              <a:t>timely</a:t>
            </a:r>
            <a:r>
              <a:rPr lang="en-GB" sz="2400" dirty="0" smtClean="0">
                <a:latin typeface="Arial" panose="020B0604020202020204" pitchFamily="34" charset="0"/>
                <a:cs typeface="Arial" panose="020B0604020202020204" pitchFamily="34" charset="0"/>
              </a:rPr>
              <a:t> manner.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Urgent child protection concerns </a:t>
            </a:r>
            <a:r>
              <a:rPr lang="en-GB" sz="2400" b="1" u="sng" dirty="0" smtClean="0">
                <a:latin typeface="Arial" panose="020B0604020202020204" pitchFamily="34" charset="0"/>
                <a:cs typeface="Arial" panose="020B0604020202020204" pitchFamily="34" charset="0"/>
              </a:rPr>
              <a:t>must</a:t>
            </a:r>
            <a:r>
              <a:rPr lang="en-GB" sz="2400" dirty="0" smtClean="0">
                <a:latin typeface="Arial" panose="020B0604020202020204" pitchFamily="34" charset="0"/>
                <a:cs typeface="Arial" panose="020B0604020202020204" pitchFamily="34" charset="0"/>
              </a:rPr>
              <a:t> be shared </a:t>
            </a:r>
            <a:r>
              <a:rPr lang="en-GB" sz="2400" b="1" dirty="0" smtClean="0">
                <a:latin typeface="Arial" panose="020B0604020202020204" pitchFamily="34" charset="0"/>
                <a:cs typeface="Arial" panose="020B0604020202020204" pitchFamily="34" charset="0"/>
              </a:rPr>
              <a:t>verbally</a:t>
            </a:r>
            <a:r>
              <a:rPr lang="en-GB" sz="2400" dirty="0" smtClean="0">
                <a:latin typeface="Arial" panose="020B0604020202020204" pitchFamily="34" charset="0"/>
                <a:cs typeface="Arial" panose="020B0604020202020204" pitchFamily="34" charset="0"/>
              </a:rPr>
              <a:t> in addition to a written record being made.</a:t>
            </a:r>
          </a:p>
          <a:p>
            <a:pPr marL="0" indent="0">
              <a:buNone/>
            </a:pPr>
            <a:endParaRPr lang="en-GB" sz="2400" dirty="0" smtClean="0">
              <a:latin typeface="Arial" panose="020B0604020202020204" pitchFamily="34" charset="0"/>
              <a:cs typeface="Arial" panose="020B0604020202020204" pitchFamily="34" charset="0"/>
            </a:endParaRPr>
          </a:p>
          <a:p>
            <a:pPr marL="0" indent="0">
              <a:lnSpc>
                <a:spcPct val="100000"/>
              </a:lnSpc>
              <a:buNone/>
            </a:pPr>
            <a:r>
              <a:rPr lang="en-GB" sz="2400" dirty="0" smtClean="0">
                <a:latin typeface="Arial" panose="020B0604020202020204" pitchFamily="34" charset="0"/>
                <a:cs typeface="Arial" panose="020B0604020202020204" pitchFamily="34" charset="0"/>
              </a:rPr>
              <a:t>The recording needs to contain factual information with as much detail as possible as it may be required as evidence in Police investigations or Court Hearings.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a:t>
            </a:r>
          </a:p>
          <a:p>
            <a:pPr marL="0" indent="0">
              <a:lnSpc>
                <a:spcPct val="100000"/>
              </a:lnSpc>
              <a:buNone/>
            </a:pPr>
            <a:endParaRPr lang="en-GB" sz="2400" dirty="0" smtClean="0">
              <a:latin typeface="Arial" panose="020B0604020202020204" pitchFamily="34" charset="0"/>
              <a:cs typeface="Arial" panose="020B0604020202020204" pitchFamily="34" charset="0"/>
            </a:endParaRPr>
          </a:p>
          <a:p>
            <a:pPr marL="0" indent="0">
              <a:lnSpc>
                <a:spcPct val="100000"/>
              </a:lnSpc>
              <a:buNone/>
            </a:pPr>
            <a:r>
              <a:rPr lang="en-GB" sz="2400" b="1" u="sng" dirty="0" smtClean="0">
                <a:latin typeface="Arial" panose="020B0604020202020204" pitchFamily="34" charset="0"/>
                <a:cs typeface="Arial" panose="020B0604020202020204" pitchFamily="34" charset="0"/>
              </a:rPr>
              <a:t>Recordings must be dated and signed.</a:t>
            </a:r>
            <a:r>
              <a:rPr lang="en-GB" sz="2400" b="1" dirty="0" smtClean="0">
                <a:latin typeface="Comic Sans MS" panose="030F0702030302020204" pitchFamily="66" charset="0"/>
              </a:rPr>
              <a:t>		</a:t>
            </a:r>
            <a:endParaRPr lang="en-GB" sz="2400" b="1" u="sng"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10013373" y="1"/>
            <a:ext cx="2178627" cy="2178627"/>
          </a:xfrm>
          <a:prstGeom prst="rect">
            <a:avLst/>
          </a:prstGeom>
        </p:spPr>
      </p:pic>
      <p:sp>
        <p:nvSpPr>
          <p:cNvPr id="6" name="TextBox 5"/>
          <p:cNvSpPr txBox="1"/>
          <p:nvPr/>
        </p:nvSpPr>
        <p:spPr>
          <a:xfrm>
            <a:off x="803564" y="1"/>
            <a:ext cx="9836727" cy="707886"/>
          </a:xfrm>
          <a:prstGeom prst="rect">
            <a:avLst/>
          </a:prstGeom>
          <a:noFill/>
        </p:spPr>
        <p:txBody>
          <a:bodyPr wrap="square" rtlCol="0">
            <a:spAutoFit/>
          </a:bodyPr>
          <a:lstStyle/>
          <a:p>
            <a:pPr algn="ctr"/>
            <a:r>
              <a:rPr lang="en-GB" sz="4000" b="1" u="sng" dirty="0" smtClean="0">
                <a:latin typeface="Comic Sans MS" panose="030F0702030302020204" pitchFamily="66" charset="0"/>
              </a:rPr>
              <a:t>Recordings</a:t>
            </a:r>
            <a:endParaRPr lang="en-GB" sz="4000" b="1" u="sng" dirty="0">
              <a:latin typeface="Comic Sans MS" panose="030F0702030302020204" pitchFamily="66" charset="0"/>
            </a:endParaRPr>
          </a:p>
        </p:txBody>
      </p:sp>
    </p:spTree>
    <p:extLst>
      <p:ext uri="{BB962C8B-B14F-4D97-AF65-F5344CB8AC3E}">
        <p14:creationId xmlns:p14="http://schemas.microsoft.com/office/powerpoint/2010/main" val="3954151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a:t>
            </a:r>
            <a:r>
              <a:rPr lang="en-GB" dirty="0" smtClean="0">
                <a:latin typeface="Comic Sans MS" panose="030F0702030302020204" pitchFamily="66" charset="0"/>
              </a:rPr>
              <a:t>Records must be </a:t>
            </a:r>
            <a:r>
              <a:rPr lang="en-GB" u="sng" dirty="0" smtClean="0">
                <a:latin typeface="Comic Sans MS" panose="030F0702030302020204" pitchFamily="66" charset="0"/>
              </a:rPr>
              <a:t>clear</a:t>
            </a:r>
            <a:endParaRPr lang="en-GB" u="sng" dirty="0">
              <a:latin typeface="Comic Sans MS" panose="030F0702030302020204" pitchFamily="66" charset="0"/>
            </a:endParaRPr>
          </a:p>
        </p:txBody>
      </p:sp>
      <p:sp>
        <p:nvSpPr>
          <p:cNvPr id="3" name="Content Placeholder 2"/>
          <p:cNvSpPr>
            <a:spLocks noGrp="1"/>
          </p:cNvSpPr>
          <p:nvPr>
            <p:ph idx="1"/>
          </p:nvPr>
        </p:nvSpPr>
        <p:spPr>
          <a:xfrm>
            <a:off x="484909" y="1935480"/>
            <a:ext cx="9725891" cy="4589864"/>
          </a:xfrm>
        </p:spPr>
        <p:txBody>
          <a:bodyPr>
            <a:normAutofit/>
          </a:bodyPr>
          <a:lstStyle/>
          <a:p>
            <a:r>
              <a:rPr lang="en-GB" sz="2400" dirty="0">
                <a:latin typeface="Arial" panose="020B0604020202020204" pitchFamily="34" charset="0"/>
                <a:cs typeface="Arial" panose="020B0604020202020204" pitchFamily="34" charset="0"/>
              </a:rPr>
              <a:t>The safeguarding record you make today needs to still make sense 3, 6 or 12 </a:t>
            </a:r>
            <a:r>
              <a:rPr lang="en-GB" sz="2400" dirty="0" smtClean="0">
                <a:latin typeface="Arial" panose="020B0604020202020204" pitchFamily="34" charset="0"/>
                <a:cs typeface="Arial" panose="020B0604020202020204" pitchFamily="34" charset="0"/>
              </a:rPr>
              <a:t>months, or many years </a:t>
            </a:r>
            <a:r>
              <a:rPr lang="en-GB" sz="2400" dirty="0">
                <a:latin typeface="Arial" panose="020B0604020202020204" pitchFamily="34" charset="0"/>
                <a:cs typeface="Arial" panose="020B0604020202020204" pitchFamily="34" charset="0"/>
              </a:rPr>
              <a:t>from now, when you won’t remember what you meant. </a:t>
            </a:r>
          </a:p>
          <a:p>
            <a:r>
              <a:rPr lang="en-GB" sz="2400" dirty="0">
                <a:latin typeface="Arial" panose="020B0604020202020204" pitchFamily="34" charset="0"/>
                <a:cs typeface="Arial" panose="020B0604020202020204" pitchFamily="34" charset="0"/>
              </a:rPr>
              <a:t>The content of your record needs to be understood by anyone else reading it and should not need you to interpret. </a:t>
            </a:r>
          </a:p>
          <a:p>
            <a:r>
              <a:rPr lang="en-GB" sz="2400" dirty="0">
                <a:latin typeface="Arial" panose="020B0604020202020204" pitchFamily="34" charset="0"/>
                <a:cs typeface="Arial" panose="020B0604020202020204" pitchFamily="34" charset="0"/>
              </a:rPr>
              <a:t>Use straightforward, unambiguous language, </a:t>
            </a:r>
          </a:p>
          <a:p>
            <a:r>
              <a:rPr lang="en-GB" sz="2400" dirty="0">
                <a:latin typeface="Arial" panose="020B0604020202020204" pitchFamily="34" charset="0"/>
                <a:cs typeface="Arial" panose="020B0604020202020204" pitchFamily="34" charset="0"/>
              </a:rPr>
              <a:t>Re-read what you have recorded to sense check it. </a:t>
            </a:r>
          </a:p>
          <a:p>
            <a:r>
              <a:rPr lang="en-GB" sz="2400" dirty="0">
                <a:latin typeface="Arial" panose="020B0604020202020204" pitchFamily="34" charset="0"/>
                <a:cs typeface="Arial" panose="020B0604020202020204" pitchFamily="34" charset="0"/>
              </a:rPr>
              <a:t>Always include your full name and the date and time that the record is being made (including the year).  </a:t>
            </a:r>
            <a:endParaRPr lang="en-GB" sz="2400" dirty="0" smtClean="0">
              <a:latin typeface="Arial" panose="020B0604020202020204" pitchFamily="34" charset="0"/>
              <a:cs typeface="Arial" panose="020B0604020202020204" pitchFamily="34" charset="0"/>
            </a:endParaRPr>
          </a:p>
        </p:txBody>
      </p:sp>
      <p:pic>
        <p:nvPicPr>
          <p:cNvPr id="4" name="irc_mi" descr="Image result for question mark">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4232" y="44625"/>
            <a:ext cx="2376264" cy="1777935"/>
          </a:xfrm>
          <a:prstGeom prst="rect">
            <a:avLst/>
          </a:prstGeom>
          <a:noFill/>
          <a:ln>
            <a:noFill/>
          </a:ln>
        </p:spPr>
      </p:pic>
    </p:spTree>
    <p:extLst>
      <p:ext uri="{BB962C8B-B14F-4D97-AF65-F5344CB8AC3E}">
        <p14:creationId xmlns:p14="http://schemas.microsoft.com/office/powerpoint/2010/main" val="9111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 what’s new?</a:t>
            </a:r>
            <a:endParaRPr lang="en-GB" b="1" dirty="0"/>
          </a:p>
        </p:txBody>
      </p:sp>
      <p:sp>
        <p:nvSpPr>
          <p:cNvPr id="3" name="Content Placeholder 2"/>
          <p:cNvSpPr>
            <a:spLocks noGrp="1"/>
          </p:cNvSpPr>
          <p:nvPr>
            <p:ph idx="1"/>
          </p:nvPr>
        </p:nvSpPr>
        <p:spPr/>
        <p:txBody>
          <a:bodyPr/>
          <a:lstStyle/>
          <a:p>
            <a:endParaRPr lang="en-GB" sz="2000" dirty="0"/>
          </a:p>
          <a:p>
            <a:pPr marL="0" indent="0">
              <a:buNone/>
            </a:pPr>
            <a:r>
              <a:rPr lang="en-GB" sz="2400" dirty="0">
                <a:latin typeface="Arial" panose="020B0604020202020204" pitchFamily="34" charset="0"/>
                <a:cs typeface="Arial" panose="020B0604020202020204" pitchFamily="34" charset="0"/>
              </a:rPr>
              <a:t>Summary;</a:t>
            </a:r>
          </a:p>
          <a:p>
            <a:pPr marL="0" indent="0">
              <a:buNone/>
            </a:pPr>
            <a:r>
              <a:rPr lang="en-GB" sz="2400" dirty="0" err="1">
                <a:latin typeface="Arial" panose="020B0604020202020204" pitchFamily="34" charset="0"/>
                <a:cs typeface="Arial" panose="020B0604020202020204" pitchFamily="34" charset="0"/>
              </a:rPr>
              <a:t>Covid</a:t>
            </a:r>
            <a:r>
              <a:rPr lang="en-GB" sz="2400" dirty="0">
                <a:latin typeface="Arial" panose="020B0604020202020204" pitchFamily="34" charset="0"/>
                <a:cs typeface="Arial" panose="020B0604020202020204" pitchFamily="34" charset="0"/>
              </a:rPr>
              <a:t> 19 is referenced in a new paragraph. </a:t>
            </a:r>
          </a:p>
          <a:p>
            <a:pPr marL="0" indent="0">
              <a:buNone/>
            </a:pPr>
            <a:r>
              <a:rPr lang="en-GB" sz="2400" dirty="0">
                <a:latin typeface="Arial" panose="020B0604020202020204" pitchFamily="34" charset="0"/>
                <a:cs typeface="Arial" panose="020B0604020202020204" pitchFamily="34" charset="0"/>
              </a:rPr>
              <a:t>The non-statutory ‘safeguarding in schools’ guidance is linked.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rationale for changes this year are outlined, which are limited to:</a:t>
            </a:r>
          </a:p>
          <a:p>
            <a:r>
              <a:rPr lang="en-GB" sz="2400" dirty="0">
                <a:latin typeface="Arial" panose="020B0604020202020204" pitchFamily="34" charset="0"/>
                <a:cs typeface="Arial" panose="020B0604020202020204" pitchFamily="34" charset="0"/>
              </a:rPr>
              <a:t>	where legislation requires change,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RSE               </a:t>
            </a:r>
          </a:p>
          <a:p>
            <a:r>
              <a:rPr lang="en-GB" sz="2400" dirty="0">
                <a:latin typeface="Arial" panose="020B0604020202020204" pitchFamily="34" charset="0"/>
                <a:cs typeface="Arial" panose="020B0604020202020204" pitchFamily="34" charset="0"/>
              </a:rPr>
              <a:t>	to add helpful additional information to support schools	            </a:t>
            </a:r>
          </a:p>
          <a:p>
            <a:r>
              <a:rPr lang="en-GB" sz="2400" dirty="0">
                <a:latin typeface="Arial" panose="020B0604020202020204" pitchFamily="34" charset="0"/>
                <a:cs typeface="Arial" panose="020B0604020202020204" pitchFamily="34" charset="0"/>
              </a:rPr>
              <a:t>	to provide further clarification </a:t>
            </a:r>
          </a:p>
          <a:p>
            <a:pPr marL="342900" indent="-342900">
              <a:buFont typeface="Arial" panose="020B0604020202020204" pitchFamily="34" charset="0"/>
              <a:buChar char="•"/>
            </a:pPr>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40317319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a:t>
            </a:r>
            <a:r>
              <a:rPr lang="en-GB" dirty="0" smtClean="0">
                <a:latin typeface="Comic Sans MS" panose="030F0702030302020204" pitchFamily="66" charset="0"/>
              </a:rPr>
              <a:t>Records must be </a:t>
            </a:r>
            <a:r>
              <a:rPr lang="en-GB" u="sng" dirty="0" smtClean="0">
                <a:latin typeface="Comic Sans MS" panose="030F0702030302020204" pitchFamily="66" charset="0"/>
              </a:rPr>
              <a:t>accurate</a:t>
            </a:r>
            <a:endParaRPr lang="en-GB" u="sng"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Get the information down in a timely way. For a record to be accurate, it needs to be made as soon as possible after the event.  </a:t>
            </a:r>
          </a:p>
          <a:p>
            <a:r>
              <a:rPr lang="en-GB" sz="2400" dirty="0">
                <a:latin typeface="Arial" panose="020B0604020202020204" pitchFamily="34" charset="0"/>
                <a:cs typeface="Arial" panose="020B0604020202020204" pitchFamily="34" charset="0"/>
              </a:rPr>
              <a:t>Ensure that you record sufficient detail. What happened, where, when, who was present/involved, how did the information come to light. </a:t>
            </a:r>
          </a:p>
          <a:p>
            <a:r>
              <a:rPr lang="en-GB" sz="2400" dirty="0">
                <a:latin typeface="Arial" panose="020B0604020202020204" pitchFamily="34" charset="0"/>
                <a:cs typeface="Arial" panose="020B0604020202020204" pitchFamily="34" charset="0"/>
              </a:rPr>
              <a:t>Be specific with descriptions </a:t>
            </a:r>
            <a:r>
              <a:rPr lang="en-GB" sz="2400" dirty="0" err="1">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NOT</a:t>
            </a:r>
            <a:r>
              <a:rPr lang="en-GB" sz="2400" dirty="0">
                <a:latin typeface="Arial" panose="020B0604020202020204" pitchFamily="34" charset="0"/>
                <a:cs typeface="Arial" panose="020B0604020202020204" pitchFamily="34" charset="0"/>
              </a:rPr>
              <a:t> “cut over eye” which eye, how big was the cut?</a:t>
            </a:r>
          </a:p>
          <a:p>
            <a:r>
              <a:rPr lang="en-GB" sz="2400" dirty="0">
                <a:latin typeface="Arial" panose="020B0604020202020204" pitchFamily="34" charset="0"/>
                <a:cs typeface="Arial" panose="020B0604020202020204" pitchFamily="34" charset="0"/>
              </a:rPr>
              <a:t>Use a body map to record injuries. </a:t>
            </a:r>
          </a:p>
          <a:p>
            <a:r>
              <a:rPr lang="en-GB" sz="2400" dirty="0">
                <a:latin typeface="Arial" panose="020B0604020202020204" pitchFamily="34" charset="0"/>
                <a:cs typeface="Arial" panose="020B0604020202020204" pitchFamily="34" charset="0"/>
              </a:rPr>
              <a:t>We </a:t>
            </a:r>
            <a:r>
              <a:rPr lang="en-GB" sz="2400" b="1" dirty="0">
                <a:latin typeface="Arial" panose="020B0604020202020204" pitchFamily="34" charset="0"/>
                <a:cs typeface="Arial" panose="020B0604020202020204" pitchFamily="34" charset="0"/>
              </a:rPr>
              <a:t>NEVER</a:t>
            </a:r>
            <a:r>
              <a:rPr lang="en-GB" sz="2400" dirty="0">
                <a:latin typeface="Arial" panose="020B0604020202020204" pitchFamily="34" charset="0"/>
                <a:cs typeface="Arial" panose="020B0604020202020204" pitchFamily="34" charset="0"/>
              </a:rPr>
              <a:t> take photographs of children’s injuries. </a:t>
            </a:r>
          </a:p>
          <a:p>
            <a:r>
              <a:rPr lang="en-GB" sz="2400" dirty="0">
                <a:latin typeface="Arial" panose="020B0604020202020204" pitchFamily="34" charset="0"/>
                <a:cs typeface="Arial" panose="020B0604020202020204" pitchFamily="34" charset="0"/>
              </a:rPr>
              <a:t>We are only human! Check for any errors. </a:t>
            </a:r>
          </a:p>
          <a:p>
            <a:endParaRPr lang="en-GB" sz="2400" dirty="0">
              <a:latin typeface="+mj-lt"/>
            </a:endParaRPr>
          </a:p>
        </p:txBody>
      </p:sp>
      <p:pic>
        <p:nvPicPr>
          <p:cNvPr id="5" name="irc_mi" descr="Image result for accuracy">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8688289" y="4437112"/>
            <a:ext cx="1925841" cy="2159920"/>
          </a:xfrm>
          <a:prstGeom prst="rect">
            <a:avLst/>
          </a:prstGeom>
          <a:noFill/>
          <a:ln>
            <a:noFill/>
          </a:ln>
        </p:spPr>
      </p:pic>
    </p:spTree>
    <p:extLst>
      <p:ext uri="{BB962C8B-B14F-4D97-AF65-F5344CB8AC3E}">
        <p14:creationId xmlns:p14="http://schemas.microsoft.com/office/powerpoint/2010/main" val="17078996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a:t>
            </a:r>
            <a:r>
              <a:rPr lang="en-GB" dirty="0" smtClean="0"/>
              <a:t>	</a:t>
            </a:r>
            <a:r>
              <a:rPr lang="en-GB" dirty="0" smtClean="0">
                <a:latin typeface="Comic Sans MS" panose="030F0702030302020204" pitchFamily="66" charset="0"/>
              </a:rPr>
              <a:t>Records must be </a:t>
            </a:r>
            <a:r>
              <a:rPr lang="en-GB" u="sng" dirty="0" smtClean="0">
                <a:latin typeface="Comic Sans MS" panose="030F0702030302020204" pitchFamily="66" charset="0"/>
              </a:rPr>
              <a:t>factual</a:t>
            </a:r>
            <a:endParaRPr lang="en-GB" u="sng"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Take care to record the facts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it is appropriate to state your opinion, make sure you clearly differentiate between what is fact and what is professional judgement.  But we </a:t>
            </a:r>
            <a:r>
              <a:rPr lang="en-GB" sz="2400" b="1" dirty="0">
                <a:latin typeface="Arial" panose="020B0604020202020204" pitchFamily="34" charset="0"/>
                <a:cs typeface="Arial" panose="020B0604020202020204" pitchFamily="34" charset="0"/>
              </a:rPr>
              <a:t>never </a:t>
            </a:r>
            <a:r>
              <a:rPr lang="en-GB" sz="2400" dirty="0">
                <a:latin typeface="Arial" panose="020B0604020202020204" pitchFamily="34" charset="0"/>
                <a:cs typeface="Arial" panose="020B0604020202020204" pitchFamily="34" charset="0"/>
              </a:rPr>
              <a:t>express opinion about the validity of an allegation or disclosure made by a child. </a:t>
            </a:r>
          </a:p>
          <a:p>
            <a:r>
              <a:rPr lang="en-GB" sz="2400" dirty="0">
                <a:latin typeface="Arial" panose="020B0604020202020204" pitchFamily="34" charset="0"/>
                <a:cs typeface="Arial" panose="020B0604020202020204" pitchFamily="34" charset="0"/>
              </a:rPr>
              <a:t>Where a child has made a disclosure, </a:t>
            </a:r>
            <a:r>
              <a:rPr lang="en-GB" sz="2400" b="1" dirty="0">
                <a:latin typeface="Arial" panose="020B0604020202020204" pitchFamily="34" charset="0"/>
                <a:cs typeface="Arial" panose="020B0604020202020204" pitchFamily="34" charset="0"/>
              </a:rPr>
              <a:t>always record this in the child’s own words</a:t>
            </a:r>
            <a:r>
              <a:rPr lang="en-GB" sz="2400" dirty="0">
                <a:latin typeface="Arial" panose="020B0604020202020204" pitchFamily="34" charset="0"/>
                <a:cs typeface="Arial" panose="020B0604020202020204" pitchFamily="34" charset="0"/>
              </a:rPr>
              <a:t>. Even if the language is childlike (or they use swear words/ bad </a:t>
            </a:r>
            <a:r>
              <a:rPr lang="en-GB" sz="2400" dirty="0" smtClean="0">
                <a:latin typeface="Arial" panose="020B0604020202020204" pitchFamily="34" charset="0"/>
                <a:cs typeface="Arial" panose="020B0604020202020204" pitchFamily="34" charset="0"/>
              </a:rPr>
              <a:t>language)</a:t>
            </a:r>
            <a:endParaRPr lang="en-GB" sz="2400" dirty="0">
              <a:latin typeface="Arial" panose="020B0604020202020204" pitchFamily="34" charset="0"/>
              <a:cs typeface="Arial" panose="020B0604020202020204" pitchFamily="34" charset="0"/>
            </a:endParaRPr>
          </a:p>
        </p:txBody>
      </p:sp>
      <p:pic>
        <p:nvPicPr>
          <p:cNvPr id="6" name="irc_mi" descr="Image result for fact">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8168" y="5733256"/>
            <a:ext cx="2808312" cy="1008112"/>
          </a:xfrm>
          <a:prstGeom prst="rect">
            <a:avLst/>
          </a:prstGeom>
          <a:noFill/>
          <a:ln>
            <a:noFill/>
          </a:ln>
        </p:spPr>
      </p:pic>
    </p:spTree>
    <p:extLst>
      <p:ext uri="{BB962C8B-B14F-4D97-AF65-F5344CB8AC3E}">
        <p14:creationId xmlns:p14="http://schemas.microsoft.com/office/powerpoint/2010/main" val="1701840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64" y="576433"/>
            <a:ext cx="9765316" cy="1143000"/>
          </a:xfrm>
        </p:spPr>
        <p:txBody>
          <a:bodyPr>
            <a:normAutofit/>
          </a:bodyPr>
          <a:lstStyle/>
          <a:p>
            <a:r>
              <a:rPr lang="en-GB" dirty="0" smtClean="0"/>
              <a:t>4	</a:t>
            </a:r>
            <a:r>
              <a:rPr lang="en-GB" dirty="0" smtClean="0">
                <a:latin typeface="Comic Sans MS" panose="030F0702030302020204" pitchFamily="66" charset="0"/>
              </a:rPr>
              <a:t>Records must be </a:t>
            </a:r>
            <a:r>
              <a:rPr lang="en-GB" u="sng" dirty="0" smtClean="0">
                <a:latin typeface="Comic Sans MS" panose="030F0702030302020204" pitchFamily="66" charset="0"/>
              </a:rPr>
              <a:t>appropriate</a:t>
            </a:r>
            <a:endParaRPr lang="en-GB" u="sng" dirty="0">
              <a:latin typeface="Comic Sans MS" panose="030F0702030302020204" pitchFamily="66" charset="0"/>
            </a:endParaRPr>
          </a:p>
        </p:txBody>
      </p:sp>
      <p:sp>
        <p:nvSpPr>
          <p:cNvPr id="3" name="Content Placeholder 2"/>
          <p:cNvSpPr>
            <a:spLocks noGrp="1"/>
          </p:cNvSpPr>
          <p:nvPr>
            <p:ph idx="1"/>
          </p:nvPr>
        </p:nvSpPr>
        <p:spPr>
          <a:xfrm>
            <a:off x="249381" y="1935480"/>
            <a:ext cx="11249891" cy="4589864"/>
          </a:xfrm>
        </p:spPr>
        <p:txBody>
          <a:bodyPr>
            <a:normAutofit/>
          </a:bodyPr>
          <a:lstStyle/>
          <a:p>
            <a:r>
              <a:rPr lang="en-GB" sz="2400" dirty="0">
                <a:latin typeface="Arial" panose="020B0604020202020204" pitchFamily="34" charset="0"/>
                <a:cs typeface="Arial" panose="020B0604020202020204" pitchFamily="34" charset="0"/>
              </a:rPr>
              <a:t>Think carefully about your choice of language. A child’s record may be read out as part of a formal meeting or even in court. </a:t>
            </a:r>
          </a:p>
          <a:p>
            <a:r>
              <a:rPr lang="en-GB" sz="2400" dirty="0">
                <a:latin typeface="Arial" panose="020B0604020202020204" pitchFamily="34" charset="0"/>
                <a:cs typeface="Arial" panose="020B0604020202020204" pitchFamily="34" charset="0"/>
              </a:rPr>
              <a:t>Parents have the right to request copies of safeguarding records held by school about their child. Imagine mum is reading what you have recorded about her </a:t>
            </a:r>
            <a:r>
              <a:rPr lang="en-GB" sz="2400" dirty="0" smtClean="0">
                <a:latin typeface="Arial" panose="020B0604020202020204" pitchFamily="34" charset="0"/>
                <a:cs typeface="Arial" panose="020B0604020202020204" pitchFamily="34" charset="0"/>
              </a:rPr>
              <a:t>child</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or them, or the child accessing their file when they are an adult.</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Do not use derogatory language to describe a child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Do </a:t>
            </a:r>
            <a:r>
              <a:rPr lang="en-GB" sz="2400" dirty="0">
                <a:latin typeface="Arial" panose="020B0604020202020204" pitchFamily="34" charset="0"/>
                <a:cs typeface="Arial" panose="020B0604020202020204" pitchFamily="34" charset="0"/>
              </a:rPr>
              <a:t>not record personal and/or irrelevant comments,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Think </a:t>
            </a:r>
            <a:r>
              <a:rPr lang="en-GB" sz="2400" dirty="0">
                <a:latin typeface="Arial" panose="020B0604020202020204" pitchFamily="34" charset="0"/>
                <a:cs typeface="Arial" panose="020B0604020202020204" pitchFamily="34" charset="0"/>
              </a:rPr>
              <a:t>about what impression your records could present of you as a professional and the school. </a:t>
            </a:r>
          </a:p>
          <a:p>
            <a:endParaRPr lang="en-GB" sz="2400" dirty="0">
              <a:latin typeface="+mj-lt"/>
            </a:endParaRPr>
          </a:p>
        </p:txBody>
      </p:sp>
      <p:pic>
        <p:nvPicPr>
          <p:cNvPr id="5" name="irc_mi" descr="Image result for appropriate">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32104" y="116633"/>
            <a:ext cx="3635896" cy="936104"/>
          </a:xfrm>
          <a:prstGeom prst="rect">
            <a:avLst/>
          </a:prstGeom>
          <a:noFill/>
          <a:ln>
            <a:noFill/>
          </a:ln>
        </p:spPr>
      </p:pic>
    </p:spTree>
    <p:extLst>
      <p:ext uri="{BB962C8B-B14F-4D97-AF65-F5344CB8AC3E}">
        <p14:creationId xmlns:p14="http://schemas.microsoft.com/office/powerpoint/2010/main" val="2011035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704088"/>
            <a:ext cx="8496944" cy="1143000"/>
          </a:xfrm>
        </p:spPr>
        <p:txBody>
          <a:bodyPr>
            <a:normAutofit fontScale="90000"/>
          </a:bodyPr>
          <a:lstStyle/>
          <a:p>
            <a:r>
              <a:rPr lang="en-GB" dirty="0"/>
              <a:t>5</a:t>
            </a:r>
            <a:r>
              <a:rPr lang="en-GB" dirty="0" smtClean="0"/>
              <a:t>	</a:t>
            </a:r>
            <a:r>
              <a:rPr lang="en-GB" dirty="0" smtClean="0">
                <a:latin typeface="Comic Sans MS" panose="030F0702030302020204" pitchFamily="66" charset="0"/>
              </a:rPr>
              <a:t>Records must be </a:t>
            </a:r>
            <a:r>
              <a:rPr lang="en-GB" u="sng" dirty="0" smtClean="0">
                <a:latin typeface="Comic Sans MS" panose="030F0702030302020204" pitchFamily="66" charset="0"/>
              </a:rPr>
              <a:t>complete</a:t>
            </a:r>
            <a:endParaRPr lang="en-GB" u="sng" dirty="0">
              <a:latin typeface="Comic Sans MS" panose="030F0702030302020204" pitchFamily="66" charset="0"/>
            </a:endParaRPr>
          </a:p>
        </p:txBody>
      </p:sp>
      <p:sp>
        <p:nvSpPr>
          <p:cNvPr id="3" name="Content Placeholder 2"/>
          <p:cNvSpPr>
            <a:spLocks noGrp="1"/>
          </p:cNvSpPr>
          <p:nvPr>
            <p:ph idx="1"/>
          </p:nvPr>
        </p:nvSpPr>
        <p:spPr>
          <a:xfrm>
            <a:off x="0" y="1935480"/>
            <a:ext cx="10416480" cy="4589864"/>
          </a:xfrm>
        </p:spPr>
        <p:txBody>
          <a:bodyPr>
            <a:normAutofit/>
          </a:bodyPr>
          <a:lstStyle/>
          <a:p>
            <a:r>
              <a:rPr lang="en-GB" sz="2800" dirty="0">
                <a:latin typeface="Arial" panose="020B0604020202020204" pitchFamily="34" charset="0"/>
                <a:cs typeface="Arial" panose="020B0604020202020204" pitchFamily="34" charset="0"/>
              </a:rPr>
              <a:t>Make sure you record what action you took – the so what factor. </a:t>
            </a:r>
          </a:p>
          <a:p>
            <a:r>
              <a:rPr lang="en-GB" sz="2800" dirty="0">
                <a:latin typeface="Arial" panose="020B0604020202020204" pitchFamily="34" charset="0"/>
                <a:cs typeface="Arial" panose="020B0604020202020204" pitchFamily="34" charset="0"/>
              </a:rPr>
              <a:t>If you spoke to a parent/ carer, record </a:t>
            </a:r>
            <a:r>
              <a:rPr lang="en-GB" sz="2800" u="sng" dirty="0">
                <a:latin typeface="Arial" panose="020B0604020202020204" pitchFamily="34" charset="0"/>
                <a:cs typeface="Arial" panose="020B0604020202020204" pitchFamily="34" charset="0"/>
              </a:rPr>
              <a:t>who</a:t>
            </a:r>
            <a:r>
              <a:rPr lang="en-GB" sz="2800" dirty="0">
                <a:latin typeface="Arial" panose="020B0604020202020204" pitchFamily="34" charset="0"/>
                <a:cs typeface="Arial" panose="020B0604020202020204" pitchFamily="34" charset="0"/>
              </a:rPr>
              <a:t> you spoke to and the content of the discussion. </a:t>
            </a:r>
          </a:p>
          <a:p>
            <a:r>
              <a:rPr lang="en-GB" sz="2800" dirty="0">
                <a:latin typeface="Arial" panose="020B0604020202020204" pitchFamily="34" charset="0"/>
                <a:cs typeface="Arial" panose="020B0604020202020204" pitchFamily="34" charset="0"/>
              </a:rPr>
              <a:t>If you made a decision to take some form of action in addition to speaking to parent, record what you </a:t>
            </a:r>
            <a:r>
              <a:rPr lang="en-GB" sz="2800" dirty="0" smtClean="0">
                <a:latin typeface="Arial" panose="020B0604020202020204" pitchFamily="34" charset="0"/>
                <a:cs typeface="Arial" panose="020B0604020202020204" pitchFamily="34" charset="0"/>
              </a:rPr>
              <a:t>did</a:t>
            </a:r>
          </a:p>
          <a:p>
            <a:r>
              <a:rPr lang="en-GB" sz="2800" dirty="0" smtClean="0">
                <a:latin typeface="Arial" panose="020B0604020202020204" pitchFamily="34" charset="0"/>
                <a:cs typeface="Arial" panose="020B0604020202020204" pitchFamily="34" charset="0"/>
              </a:rPr>
              <a:t>If </a:t>
            </a:r>
            <a:r>
              <a:rPr lang="en-GB" sz="2800" dirty="0">
                <a:latin typeface="Arial" panose="020B0604020202020204" pitchFamily="34" charset="0"/>
                <a:cs typeface="Arial" panose="020B0604020202020204" pitchFamily="34" charset="0"/>
              </a:rPr>
              <a:t>you spoke to a colleague, record </a:t>
            </a:r>
            <a:r>
              <a:rPr lang="en-GB" sz="2800" dirty="0" smtClean="0">
                <a:latin typeface="Arial" panose="020B0604020202020204" pitchFamily="34" charset="0"/>
                <a:cs typeface="Arial" panose="020B0604020202020204" pitchFamily="34" charset="0"/>
              </a:rPr>
              <a:t>who </a:t>
            </a:r>
            <a:r>
              <a:rPr lang="en-GB" sz="2800" dirty="0" smtClean="0">
                <a:latin typeface="Arial" panose="020B0604020202020204" pitchFamily="34" charset="0"/>
                <a:cs typeface="Arial" panose="020B0604020202020204" pitchFamily="34" charset="0"/>
              </a:rPr>
              <a:t>and</a:t>
            </a:r>
          </a:p>
          <a:p>
            <a:pPr marL="0" indent="0">
              <a:buNone/>
            </a:pPr>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the content of the discussion.  </a:t>
            </a:r>
          </a:p>
          <a:p>
            <a:endParaRPr lang="en-GB" sz="2400" dirty="0">
              <a:latin typeface="+mj-lt"/>
            </a:endParaRPr>
          </a:p>
          <a:p>
            <a:endParaRPr lang="en-GB" sz="2400" dirty="0">
              <a:latin typeface="+mj-lt"/>
            </a:endParaRPr>
          </a:p>
          <a:p>
            <a:endParaRPr lang="en-GB" sz="2400" dirty="0">
              <a:latin typeface="+mj-lt"/>
            </a:endParaRPr>
          </a:p>
        </p:txBody>
      </p:sp>
      <p:pic>
        <p:nvPicPr>
          <p:cNvPr id="6" name="irc_mi" descr="Image result for so what">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702" y="5085184"/>
            <a:ext cx="2937763" cy="1440160"/>
          </a:xfrm>
          <a:prstGeom prst="rect">
            <a:avLst/>
          </a:prstGeom>
          <a:noFill/>
          <a:ln>
            <a:noFill/>
          </a:ln>
        </p:spPr>
      </p:pic>
    </p:spTree>
    <p:extLst>
      <p:ext uri="{BB962C8B-B14F-4D97-AF65-F5344CB8AC3E}">
        <p14:creationId xmlns:p14="http://schemas.microsoft.com/office/powerpoint/2010/main" val="32249480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3964"/>
            <a:ext cx="9144000" cy="928255"/>
          </a:xfrm>
        </p:spPr>
        <p:txBody>
          <a:bodyPr>
            <a:normAutofit/>
          </a:bodyPr>
          <a:lstStyle/>
          <a:p>
            <a:r>
              <a:rPr lang="en-GB" sz="4000" u="sng" dirty="0" smtClean="0">
                <a:latin typeface="Comic Sans MS" panose="030F0702030302020204" pitchFamily="66" charset="0"/>
              </a:rPr>
              <a:t>Your Responsibilities:</a:t>
            </a:r>
            <a:endParaRPr lang="en-GB" sz="4000" u="sng" dirty="0">
              <a:latin typeface="Comic Sans MS" panose="030F0702030302020204" pitchFamily="66" charset="0"/>
            </a:endParaRPr>
          </a:p>
        </p:txBody>
      </p:sp>
      <p:sp>
        <p:nvSpPr>
          <p:cNvPr id="3" name="Subtitle 2"/>
          <p:cNvSpPr>
            <a:spLocks noGrp="1"/>
          </p:cNvSpPr>
          <p:nvPr>
            <p:ph type="subTitle" idx="1"/>
          </p:nvPr>
        </p:nvSpPr>
        <p:spPr>
          <a:xfrm>
            <a:off x="374073" y="1357745"/>
            <a:ext cx="11388436" cy="5195455"/>
          </a:xfrm>
        </p:spPr>
        <p:txBody>
          <a:bodyPr>
            <a:normAutofit/>
          </a:bodyPr>
          <a:lstStyle/>
          <a:p>
            <a:pPr marL="457200" indent="-457200" algn="l">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Your responsibility is to act if you have concerns </a:t>
            </a:r>
          </a:p>
          <a:p>
            <a:pPr marL="457200" indent="-457200" algn="l">
              <a:buFont typeface="Wingdings" panose="05000000000000000000" pitchFamily="2" charset="2"/>
              <a:buChar char="Ø"/>
            </a:pPr>
            <a:r>
              <a:rPr lang="en-GB" sz="2800" dirty="0">
                <a:latin typeface="Arial" panose="020B0604020202020204" pitchFamily="34" charset="0"/>
                <a:cs typeface="Arial" panose="020B0604020202020204" pitchFamily="34" charset="0"/>
              </a:rPr>
              <a:t>I</a:t>
            </a:r>
            <a:r>
              <a:rPr lang="en-GB" sz="2800" dirty="0" smtClean="0">
                <a:latin typeface="Arial" panose="020B0604020202020204" pitchFamily="34" charset="0"/>
                <a:cs typeface="Arial" panose="020B0604020202020204" pitchFamily="34" charset="0"/>
              </a:rPr>
              <a:t>t is </a:t>
            </a:r>
            <a:r>
              <a:rPr lang="en-GB" sz="2800" dirty="0" smtClean="0">
                <a:solidFill>
                  <a:srgbClr val="FF0000"/>
                </a:solidFill>
                <a:latin typeface="Arial" panose="020B0604020202020204" pitchFamily="34" charset="0"/>
                <a:cs typeface="Arial" panose="020B0604020202020204" pitchFamily="34" charset="0"/>
              </a:rPr>
              <a:t>NOT</a:t>
            </a:r>
            <a:r>
              <a:rPr lang="en-GB" sz="2800" dirty="0" smtClean="0">
                <a:latin typeface="Arial" panose="020B0604020202020204" pitchFamily="34" charset="0"/>
                <a:cs typeface="Arial" panose="020B0604020202020204" pitchFamily="34" charset="0"/>
              </a:rPr>
              <a:t> your responsibility to decide whether the abuse has taken place or to determine who the perpetrator is</a:t>
            </a:r>
          </a:p>
          <a:p>
            <a:pPr marL="457200" indent="-457200" algn="l">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Share information with the Safeguarding Lead as soon </a:t>
            </a:r>
            <a:r>
              <a:rPr lang="en-GB" sz="2800" dirty="0">
                <a:latin typeface="Arial" panose="020B0604020202020204" pitchFamily="34" charset="0"/>
                <a:cs typeface="Arial" panose="020B0604020202020204" pitchFamily="34" charset="0"/>
              </a:rPr>
              <a:t>as </a:t>
            </a:r>
            <a:r>
              <a:rPr lang="en-GB" sz="2800" dirty="0" smtClean="0">
                <a:latin typeface="Arial" panose="020B0604020202020204" pitchFamily="34" charset="0"/>
                <a:cs typeface="Arial" panose="020B0604020202020204" pitchFamily="34" charset="0"/>
              </a:rPr>
              <a:t>possible and agree </a:t>
            </a:r>
            <a:r>
              <a:rPr lang="en-GB" sz="2800" dirty="0">
                <a:latin typeface="Arial" panose="020B0604020202020204" pitchFamily="34" charset="0"/>
                <a:cs typeface="Arial" panose="020B0604020202020204" pitchFamily="34" charset="0"/>
              </a:rPr>
              <a:t>what action is to be </a:t>
            </a:r>
            <a:r>
              <a:rPr lang="en-GB" sz="2800" dirty="0" smtClean="0">
                <a:latin typeface="Arial" panose="020B0604020202020204" pitchFamily="34" charset="0"/>
                <a:cs typeface="Arial" panose="020B0604020202020204" pitchFamily="34" charset="0"/>
              </a:rPr>
              <a:t>taken.  If necessary contact the Police or Children’s Services</a:t>
            </a: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(for </a:t>
            </a:r>
            <a:r>
              <a:rPr lang="en-GB" sz="2800" dirty="0" err="1" smtClean="0">
                <a:latin typeface="Arial" panose="020B0604020202020204" pitchFamily="34" charset="0"/>
                <a:cs typeface="Arial" panose="020B0604020202020204" pitchFamily="34" charset="0"/>
              </a:rPr>
              <a:t>eg</a:t>
            </a:r>
            <a:r>
              <a:rPr lang="en-GB" sz="2800" dirty="0" smtClean="0">
                <a:latin typeface="Arial" panose="020B0604020202020204" pitchFamily="34" charset="0"/>
                <a:cs typeface="Arial" panose="020B0604020202020204" pitchFamily="34" charset="0"/>
              </a:rPr>
              <a:t>. If in immediate danger or if out of hours)</a:t>
            </a:r>
          </a:p>
          <a:p>
            <a:pPr marL="457200" indent="-457200" algn="l">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Any staff member can make a referral to Children’s Services (but should inform the Safeguarding Lead if they do so)</a:t>
            </a:r>
            <a:endParaRPr lang="en-GB" sz="2800" dirty="0">
              <a:latin typeface="Arial" panose="020B0604020202020204" pitchFamily="34" charset="0"/>
              <a:cs typeface="Arial" panose="020B0604020202020204" pitchFamily="34" charset="0"/>
            </a:endParaRPr>
          </a:p>
          <a:p>
            <a:pPr algn="l"/>
            <a:endParaRPr lang="en-GB" dirty="0">
              <a:solidFill>
                <a:schemeClr val="bg1"/>
              </a:solidFill>
            </a:endParaRPr>
          </a:p>
        </p:txBody>
      </p:sp>
    </p:spTree>
    <p:extLst>
      <p:ext uri="{BB962C8B-B14F-4D97-AF65-F5344CB8AC3E}">
        <p14:creationId xmlns:p14="http://schemas.microsoft.com/office/powerpoint/2010/main" val="663398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418" y="468315"/>
            <a:ext cx="9088582" cy="982660"/>
          </a:xfrm>
          <a:prstGeom prst="rect">
            <a:avLst/>
          </a:prstGeom>
          <a:solidFill>
            <a:srgbClr val="0092C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latin typeface="Calibri"/>
            </a:endParaRPr>
          </a:p>
        </p:txBody>
      </p:sp>
      <p:sp>
        <p:nvSpPr>
          <p:cNvPr id="28676" name="TextBox 13"/>
          <p:cNvSpPr txBox="1">
            <a:spLocks noChangeArrowheads="1"/>
          </p:cNvSpPr>
          <p:nvPr/>
        </p:nvSpPr>
        <p:spPr bwMode="auto">
          <a:xfrm>
            <a:off x="6938964" y="82551"/>
            <a:ext cx="32162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defTabSz="457200" fontAlgn="base">
              <a:spcBef>
                <a:spcPct val="0"/>
              </a:spcBef>
              <a:spcAft>
                <a:spcPct val="0"/>
              </a:spcAft>
              <a:buNone/>
            </a:pPr>
            <a:endParaRPr lang="en-US" altLang="en-US" sz="900" dirty="0">
              <a:solidFill>
                <a:prstClr val="white"/>
              </a:solidFill>
              <a:latin typeface="Arial" panose="020B0604020202020204" pitchFamily="34" charset="0"/>
            </a:endParaRPr>
          </a:p>
        </p:txBody>
      </p:sp>
      <p:sp>
        <p:nvSpPr>
          <p:cNvPr id="28677" name="TextBox 15"/>
          <p:cNvSpPr txBox="1">
            <a:spLocks noChangeArrowheads="1"/>
          </p:cNvSpPr>
          <p:nvPr/>
        </p:nvSpPr>
        <p:spPr bwMode="auto">
          <a:xfrm>
            <a:off x="2062163" y="82551"/>
            <a:ext cx="4064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defTabSz="457200" fontAlgn="base">
              <a:spcBef>
                <a:spcPct val="0"/>
              </a:spcBef>
              <a:spcAft>
                <a:spcPct val="0"/>
              </a:spcAft>
              <a:buNone/>
            </a:pPr>
            <a:endParaRPr lang="en-US" altLang="en-US" sz="1000" dirty="0">
              <a:solidFill>
                <a:srgbClr val="FFFFFF"/>
              </a:solidFill>
              <a:latin typeface="Arial" panose="020B0604020202020204" pitchFamily="34" charset="0"/>
            </a:endParaRPr>
          </a:p>
        </p:txBody>
      </p:sp>
      <p:sp>
        <p:nvSpPr>
          <p:cNvPr id="28679" name="TextBox 4"/>
          <p:cNvSpPr txBox="1">
            <a:spLocks noChangeArrowheads="1"/>
          </p:cNvSpPr>
          <p:nvPr/>
        </p:nvSpPr>
        <p:spPr bwMode="auto">
          <a:xfrm>
            <a:off x="2184835" y="567930"/>
            <a:ext cx="7189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fontAlgn="base">
              <a:spcBef>
                <a:spcPct val="0"/>
              </a:spcBef>
              <a:spcAft>
                <a:spcPct val="0"/>
              </a:spcAft>
              <a:buNone/>
            </a:pPr>
            <a:r>
              <a:rPr lang="en-US" altLang="en-US" sz="3600" b="1" dirty="0">
                <a:solidFill>
                  <a:prstClr val="white"/>
                </a:solidFill>
                <a:latin typeface="Comic Sans MS" panose="030F0702030302020204" pitchFamily="66" charset="0"/>
              </a:rPr>
              <a:t>Whistleblowing</a:t>
            </a:r>
            <a:endParaRPr lang="en-US" altLang="en-US" sz="1200" b="1" dirty="0">
              <a:solidFill>
                <a:prstClr val="white"/>
              </a:solidFill>
              <a:latin typeface="Comic Sans MS" panose="030F0702030302020204" pitchFamily="66" charset="0"/>
            </a:endParaRPr>
          </a:p>
        </p:txBody>
      </p:sp>
      <p:pic>
        <p:nvPicPr>
          <p:cNvPr id="286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0413" y="143670"/>
            <a:ext cx="1522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1165" y="1450975"/>
            <a:ext cx="11014362" cy="4708981"/>
          </a:xfrm>
          <a:prstGeom prst="rect">
            <a:avLst/>
          </a:prstGeom>
        </p:spPr>
        <p:txBody>
          <a:bodyPr wrap="square">
            <a:spAutoFit/>
          </a:bodyPr>
          <a:lstStyle/>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Anyone </a:t>
            </a:r>
            <a:r>
              <a:rPr lang="en-GB" sz="2400" dirty="0">
                <a:latin typeface="Arial" panose="020B0604020202020204" pitchFamily="34" charset="0"/>
                <a:cs typeface="Arial" panose="020B0604020202020204" pitchFamily="34" charset="0"/>
              </a:rPr>
              <a:t>who has contact with children is in a position of </a:t>
            </a:r>
            <a:r>
              <a:rPr lang="en-GB" sz="2400" dirty="0" smtClean="0">
                <a:latin typeface="Arial" panose="020B0604020202020204" pitchFamily="34" charset="0"/>
                <a:cs typeface="Arial" panose="020B0604020202020204" pitchFamily="34" charset="0"/>
              </a:rPr>
              <a:t>trust.  Everyone </a:t>
            </a:r>
            <a:r>
              <a:rPr lang="en-GB" sz="2400" dirty="0">
                <a:latin typeface="Arial" panose="020B0604020202020204" pitchFamily="34" charset="0"/>
                <a:cs typeface="Arial" panose="020B0604020202020204" pitchFamily="34" charset="0"/>
              </a:rPr>
              <a:t>has a personal responsibility to act properly and professionally and to safeguard and promote the welfare of children. </a:t>
            </a:r>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Working </a:t>
            </a:r>
            <a:r>
              <a:rPr lang="en-GB" sz="2400" dirty="0">
                <a:latin typeface="Arial" panose="020B0604020202020204" pitchFamily="34" charset="0"/>
                <a:cs typeface="Arial" panose="020B0604020202020204" pitchFamily="34" charset="0"/>
              </a:rPr>
              <a:t>with young people can make adults vulnerable to allegations, so it is important that safer working practice procedures and codes of conduct are adhered to</a:t>
            </a:r>
            <a:r>
              <a:rPr lang="en-GB" sz="2400" dirty="0" smtClean="0">
                <a:latin typeface="Arial" panose="020B0604020202020204" pitchFamily="34" charset="0"/>
                <a:cs typeface="Arial" panose="020B0604020202020204" pitchFamily="34" charset="0"/>
              </a:rPr>
              <a:t>.</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Any safeguarding concerns about a member of staff or adult within BLC </a:t>
            </a:r>
            <a:r>
              <a:rPr lang="en-GB" sz="2400" b="1" u="sng" dirty="0">
                <a:latin typeface="Arial" panose="020B0604020202020204" pitchFamily="34" charset="0"/>
                <a:cs typeface="Arial" panose="020B0604020202020204" pitchFamily="34" charset="0"/>
              </a:rPr>
              <a:t>must</a:t>
            </a:r>
            <a:r>
              <a:rPr lang="en-GB" sz="2400" dirty="0">
                <a:latin typeface="Arial" panose="020B0604020202020204" pitchFamily="34" charset="0"/>
                <a:cs typeface="Arial" panose="020B0604020202020204" pitchFamily="34" charset="0"/>
              </a:rPr>
              <a:t> be referred to the Head Teacher or a member of the </a:t>
            </a:r>
            <a:r>
              <a:rPr lang="en-GB" sz="2400" dirty="0" smtClean="0">
                <a:latin typeface="Arial" panose="020B0604020202020204" pitchFamily="34" charset="0"/>
                <a:cs typeface="Arial" panose="020B0604020202020204" pitchFamily="34" charset="0"/>
              </a:rPr>
              <a:t>SLT.</a:t>
            </a:r>
            <a:endParaRPr lang="en-GB" sz="2400" dirty="0">
              <a:latin typeface="Arial" panose="020B0604020202020204" pitchFamily="34" charset="0"/>
              <a:cs typeface="Arial" panose="020B0604020202020204" pitchFamily="34" charset="0"/>
            </a:endParaRPr>
          </a:p>
          <a:p>
            <a:endParaRPr lang="en-GB" sz="3600" dirty="0">
              <a:latin typeface="Comic Sans MS" panose="030F0702030302020204" pitchFamily="66" charset="0"/>
            </a:endParaRPr>
          </a:p>
        </p:txBody>
      </p:sp>
    </p:spTree>
    <p:extLst>
      <p:ext uri="{BB962C8B-B14F-4D97-AF65-F5344CB8AC3E}">
        <p14:creationId xmlns:p14="http://schemas.microsoft.com/office/powerpoint/2010/main" val="814142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Most important of all…. </a:t>
            </a:r>
            <a:endParaRPr lang="en-GB" dirty="0"/>
          </a:p>
        </p:txBody>
      </p:sp>
      <p:sp>
        <p:nvSpPr>
          <p:cNvPr id="3" name="Content Placeholder 2"/>
          <p:cNvSpPr>
            <a:spLocks noGrp="1"/>
          </p:cNvSpPr>
          <p:nvPr>
            <p:ph idx="1"/>
          </p:nvPr>
        </p:nvSpPr>
        <p:spPr>
          <a:xfrm>
            <a:off x="609600" y="1916832"/>
            <a:ext cx="11277600" cy="4389120"/>
          </a:xfrm>
        </p:spPr>
        <p:txBody>
          <a:bodyPr>
            <a:normAutofit/>
          </a:bodyPr>
          <a:lstStyle/>
          <a:p>
            <a:r>
              <a:rPr lang="en-GB" sz="2000" dirty="0">
                <a:latin typeface="Arial" panose="020B0604020202020204" pitchFamily="34" charset="0"/>
                <a:cs typeface="Arial" panose="020B0604020202020204" pitchFamily="34" charset="0"/>
              </a:rPr>
              <a:t>Safeguarding is a collective, shared responsibility – we </a:t>
            </a:r>
            <a:r>
              <a:rPr lang="en-GB" sz="2000" b="1" dirty="0">
                <a:latin typeface="Arial" panose="020B0604020202020204" pitchFamily="34" charset="0"/>
                <a:cs typeface="Arial" panose="020B0604020202020204" pitchFamily="34" charset="0"/>
              </a:rPr>
              <a:t>all</a:t>
            </a:r>
            <a:r>
              <a:rPr lang="en-GB" sz="2000" dirty="0">
                <a:latin typeface="Arial" panose="020B0604020202020204" pitchFamily="34" charset="0"/>
                <a:cs typeface="Arial" panose="020B0604020202020204" pitchFamily="34" charset="0"/>
              </a:rPr>
              <a:t> have a vital part to play. </a:t>
            </a:r>
          </a:p>
          <a:p>
            <a:r>
              <a:rPr lang="en-GB" sz="2000" dirty="0">
                <a:latin typeface="Arial" panose="020B0604020202020204" pitchFamily="34" charset="0"/>
                <a:cs typeface="Arial" panose="020B0604020202020204" pitchFamily="34" charset="0"/>
              </a:rPr>
              <a:t>The safety and welfare of the child is always paramount.</a:t>
            </a:r>
          </a:p>
          <a:p>
            <a:r>
              <a:rPr lang="en-GB" altLang="en-US" sz="2000" b="1" dirty="0">
                <a:latin typeface="Arial" panose="020B0604020202020204" pitchFamily="34" charset="0"/>
                <a:cs typeface="Arial" panose="020B0604020202020204" pitchFamily="34" charset="0"/>
              </a:rPr>
              <a:t>Don’t make assumptions</a:t>
            </a:r>
            <a:r>
              <a:rPr lang="en-GB" altLang="en-US" sz="2000" dirty="0">
                <a:latin typeface="Arial" panose="020B0604020202020204" pitchFamily="34" charset="0"/>
                <a:cs typeface="Arial" panose="020B0604020202020204" pitchFamily="34" charset="0"/>
              </a:rPr>
              <a:t>, </a:t>
            </a:r>
            <a:endParaRPr lang="en-GB" altLang="en-US"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Be </a:t>
            </a:r>
            <a:r>
              <a:rPr lang="en-GB" sz="2000" dirty="0">
                <a:latin typeface="Arial" panose="020B0604020202020204" pitchFamily="34" charset="0"/>
                <a:cs typeface="Arial" panose="020B0604020202020204" pitchFamily="34" charset="0"/>
              </a:rPr>
              <a:t>constantly curious. It </a:t>
            </a:r>
            <a:r>
              <a:rPr lang="en-GB" sz="2000" b="1" dirty="0">
                <a:latin typeface="Arial" panose="020B0604020202020204" pitchFamily="34" charset="0"/>
                <a:cs typeface="Arial" panose="020B0604020202020204" pitchFamily="34" charset="0"/>
              </a:rPr>
              <a:t>IS</a:t>
            </a:r>
            <a:r>
              <a:rPr lang="en-GB" sz="2000" dirty="0">
                <a:latin typeface="Arial" panose="020B0604020202020204" pitchFamily="34" charset="0"/>
                <a:cs typeface="Arial" panose="020B0604020202020204" pitchFamily="34" charset="0"/>
              </a:rPr>
              <a:t> your business.  Speak to your </a:t>
            </a:r>
            <a:r>
              <a:rPr lang="en-GB" sz="2000" dirty="0" smtClean="0">
                <a:latin typeface="Arial" panose="020B0604020202020204" pitchFamily="34" charset="0"/>
                <a:cs typeface="Arial" panose="020B0604020202020204" pitchFamily="34" charset="0"/>
              </a:rPr>
              <a:t>DSL, Welfare Team Duty worker or SLT/SMT member </a:t>
            </a:r>
            <a:r>
              <a:rPr lang="en-GB" sz="2000" dirty="0">
                <a:latin typeface="Arial" panose="020B0604020202020204" pitchFamily="34" charset="0"/>
                <a:cs typeface="Arial" panose="020B0604020202020204" pitchFamily="34" charset="0"/>
              </a:rPr>
              <a:t>if you want advice or guidance or just to talk through a concern. </a:t>
            </a:r>
          </a:p>
          <a:p>
            <a:r>
              <a:rPr lang="en-GB" sz="2000" dirty="0">
                <a:latin typeface="Arial" panose="020B0604020202020204" pitchFamily="34" charset="0"/>
                <a:cs typeface="Arial" panose="020B0604020202020204" pitchFamily="34" charset="0"/>
              </a:rPr>
              <a:t>Maintain respectful uncertainty. Do not take at face value explanations that don’t ring true. </a:t>
            </a:r>
          </a:p>
          <a:p>
            <a:r>
              <a:rPr lang="en-GB" sz="2000" dirty="0">
                <a:latin typeface="Arial" panose="020B0604020202020204" pitchFamily="34" charset="0"/>
                <a:cs typeface="Arial" panose="020B0604020202020204" pitchFamily="34" charset="0"/>
              </a:rPr>
              <a:t>We need to remain alert and vigilant to what we see/hear.  You are all busy professionals</a:t>
            </a:r>
            <a:r>
              <a:rPr lang="en-GB" sz="2000" dirty="0" smtClean="0">
                <a:latin typeface="Arial" panose="020B0604020202020204" pitchFamily="34" charset="0"/>
                <a:cs typeface="Arial" panose="020B0604020202020204" pitchFamily="34" charset="0"/>
              </a:rPr>
              <a:t>.</a:t>
            </a:r>
          </a:p>
          <a:p>
            <a:r>
              <a:rPr lang="en-GB" sz="2000" dirty="0" smtClean="0">
                <a:latin typeface="Arial" panose="020B0604020202020204" pitchFamily="34" charset="0"/>
                <a:cs typeface="Arial" panose="020B0604020202020204" pitchFamily="34" charset="0"/>
              </a:rPr>
              <a:t> Don’t </a:t>
            </a:r>
            <a:r>
              <a:rPr lang="en-GB" sz="2000" dirty="0">
                <a:latin typeface="Arial" panose="020B0604020202020204" pitchFamily="34" charset="0"/>
                <a:cs typeface="Arial" panose="020B0604020202020204" pitchFamily="34" charset="0"/>
              </a:rPr>
              <a:t>forget that </a:t>
            </a:r>
            <a:r>
              <a:rPr lang="en-GB" sz="2000" b="1" dirty="0">
                <a:latin typeface="Arial" panose="020B0604020202020204" pitchFamily="34" charset="0"/>
                <a:cs typeface="Arial" panose="020B0604020202020204" pitchFamily="34" charset="0"/>
              </a:rPr>
              <a:t>all</a:t>
            </a:r>
            <a:r>
              <a:rPr lang="en-GB" sz="2000" dirty="0">
                <a:latin typeface="Arial" panose="020B0604020202020204" pitchFamily="34" charset="0"/>
                <a:cs typeface="Arial" panose="020B0604020202020204" pitchFamily="34" charset="0"/>
              </a:rPr>
              <a:t> of you can make a massive difference to keeping a child safe just by simple things……listening, noticing, sharing information and working together. </a:t>
            </a:r>
          </a:p>
          <a:p>
            <a:r>
              <a:rPr lang="en-GB" sz="2000" b="1" u="sng" dirty="0">
                <a:latin typeface="Arial" panose="020B0604020202020204" pitchFamily="34" charset="0"/>
                <a:cs typeface="Arial" panose="020B0604020202020204" pitchFamily="34" charset="0"/>
              </a:rPr>
              <a:t>You</a:t>
            </a:r>
            <a:r>
              <a:rPr lang="en-GB" sz="2000" dirty="0">
                <a:latin typeface="Arial" panose="020B0604020202020204" pitchFamily="34" charset="0"/>
                <a:cs typeface="Arial" panose="020B0604020202020204" pitchFamily="34" charset="0"/>
              </a:rPr>
              <a:t> could be the difference.  </a:t>
            </a:r>
          </a:p>
        </p:txBody>
      </p:sp>
    </p:spTree>
    <p:extLst>
      <p:ext uri="{BB962C8B-B14F-4D97-AF65-F5344CB8AC3E}">
        <p14:creationId xmlns:p14="http://schemas.microsoft.com/office/powerpoint/2010/main" val="3828651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006475"/>
          </a:xfrm>
        </p:spPr>
        <p:txBody>
          <a:bodyPr>
            <a:normAutofit fontScale="90000"/>
          </a:bodyPr>
          <a:lstStyle/>
          <a:p>
            <a:pPr algn="ctr"/>
            <a:r>
              <a:rPr lang="en-US" b="1" u="sng" dirty="0">
                <a:latin typeface="Comic Sans MS" panose="030F0702030302020204" pitchFamily="66" charset="0"/>
              </a:rPr>
              <a:t>Serious Case Review Themes</a:t>
            </a:r>
            <a:br>
              <a:rPr lang="en-US" b="1" u="sng" dirty="0">
                <a:latin typeface="Comic Sans MS" panose="030F0702030302020204" pitchFamily="66" charset="0"/>
              </a:rPr>
            </a:br>
            <a:endParaRPr lang="en-GB" dirty="0"/>
          </a:p>
        </p:txBody>
      </p:sp>
      <p:pic>
        <p:nvPicPr>
          <p:cNvPr id="4" name="Picture 3"/>
          <p:cNvPicPr>
            <a:picLocks noChangeAspect="1"/>
          </p:cNvPicPr>
          <p:nvPr/>
        </p:nvPicPr>
        <p:blipFill>
          <a:blip r:embed="rId2"/>
          <a:stretch>
            <a:fillRect/>
          </a:stretch>
        </p:blipFill>
        <p:spPr>
          <a:xfrm rot="20365152">
            <a:off x="587147" y="759809"/>
            <a:ext cx="1668776" cy="1776439"/>
          </a:xfrm>
          <a:prstGeom prst="rect">
            <a:avLst/>
          </a:prstGeom>
        </p:spPr>
      </p:pic>
      <p:pic>
        <p:nvPicPr>
          <p:cNvPr id="5" name="Picture 4"/>
          <p:cNvPicPr>
            <a:picLocks noChangeAspect="1"/>
          </p:cNvPicPr>
          <p:nvPr/>
        </p:nvPicPr>
        <p:blipFill>
          <a:blip r:embed="rId3"/>
          <a:stretch>
            <a:fillRect/>
          </a:stretch>
        </p:blipFill>
        <p:spPr>
          <a:xfrm>
            <a:off x="9214594" y="1158355"/>
            <a:ext cx="2410815" cy="161451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878" y="1105961"/>
            <a:ext cx="2219325" cy="2057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16" y="3676011"/>
            <a:ext cx="1012248" cy="184765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4850" y="4494298"/>
            <a:ext cx="3028950" cy="15144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9565" y="4405702"/>
            <a:ext cx="2467842" cy="1297607"/>
          </a:xfrm>
          <a:prstGeom prst="rect">
            <a:avLst/>
          </a:prstGeom>
        </p:spPr>
      </p:pic>
      <p:sp>
        <p:nvSpPr>
          <p:cNvPr id="10" name="TextBox 9"/>
          <p:cNvSpPr txBox="1"/>
          <p:nvPr/>
        </p:nvSpPr>
        <p:spPr>
          <a:xfrm>
            <a:off x="328165" y="2723695"/>
            <a:ext cx="33666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Poor Record Keeping</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2" name="TextBox 11"/>
          <p:cNvSpPr txBox="1"/>
          <p:nvPr/>
        </p:nvSpPr>
        <p:spPr>
          <a:xfrm>
            <a:off x="3987770" y="3491345"/>
            <a:ext cx="37569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Failing to listen to views of child</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3" name="TextBox 12"/>
          <p:cNvSpPr txBox="1"/>
          <p:nvPr/>
        </p:nvSpPr>
        <p:spPr>
          <a:xfrm>
            <a:off x="8783782" y="3093027"/>
            <a:ext cx="30800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Failing to act on and refer early signs of abuse and neglect</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4" name="TextBox 13"/>
          <p:cNvSpPr txBox="1"/>
          <p:nvPr/>
        </p:nvSpPr>
        <p:spPr>
          <a:xfrm>
            <a:off x="328165" y="5703309"/>
            <a:ext cx="242888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Sharing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too slowly</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5" name="TextBox 14"/>
          <p:cNvSpPr txBox="1"/>
          <p:nvPr/>
        </p:nvSpPr>
        <p:spPr>
          <a:xfrm>
            <a:off x="3694820" y="5786669"/>
            <a:ext cx="32740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Failing to reassess concerns when situation does not improve</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6" name="TextBox 15"/>
          <p:cNvSpPr txBox="1"/>
          <p:nvPr/>
        </p:nvSpPr>
        <p:spPr>
          <a:xfrm>
            <a:off x="8369007" y="5703309"/>
            <a:ext cx="32564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Lack of challenge to those not appearing to take action</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740667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603"/>
          <a:stretch/>
        </p:blipFill>
        <p:spPr>
          <a:xfrm>
            <a:off x="3893127" y="138545"/>
            <a:ext cx="3889664" cy="2664241"/>
          </a:xfrm>
          <a:prstGeom prst="rect">
            <a:avLst/>
          </a:prstGeom>
        </p:spPr>
      </p:pic>
      <p:sp>
        <p:nvSpPr>
          <p:cNvPr id="3" name="Rectangle 2"/>
          <p:cNvSpPr/>
          <p:nvPr/>
        </p:nvSpPr>
        <p:spPr>
          <a:xfrm>
            <a:off x="665017" y="2828836"/>
            <a:ext cx="10958947"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high number </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our students face the unthinkable;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many are currently experiencing</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or have experienced abuse.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issues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do happen here and can </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happen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anywhere.</a:t>
            </a: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025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82982" y="844993"/>
            <a:ext cx="7162800" cy="5365186"/>
          </a:xfrm>
          <a:prstGeom prst="rect">
            <a:avLst/>
          </a:prstGeom>
        </p:spPr>
      </p:pic>
    </p:spTree>
    <p:extLst>
      <p:ext uri="{BB962C8B-B14F-4D97-AF65-F5344CB8AC3E}">
        <p14:creationId xmlns:p14="http://schemas.microsoft.com/office/powerpoint/2010/main" val="313623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Part one – information for all staff</a:t>
            </a:r>
            <a:endParaRPr lang="en-GB" b="1" dirty="0"/>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The definition of safeguarding has been updated; </a:t>
            </a:r>
          </a:p>
          <a:p>
            <a:endParaRPr lang="en-US" sz="2400" dirty="0">
              <a:latin typeface="Arial" panose="020B0604020202020204" pitchFamily="34" charset="0"/>
              <a:cs typeface="Arial" panose="020B0604020202020204" pitchFamily="34" charset="0"/>
            </a:endParaRPr>
          </a:p>
          <a:p>
            <a:pPr marL="0" indent="0">
              <a:buNone/>
              <a:defRPr/>
            </a:pPr>
            <a:r>
              <a:rPr lang="en-US" sz="2400" dirty="0">
                <a:latin typeface="Arial" panose="020B0604020202020204" pitchFamily="34" charset="0"/>
                <a:cs typeface="Arial" panose="020B0604020202020204" pitchFamily="34" charset="0"/>
              </a:rPr>
              <a:t>Safeguarding is defined as promoting the welfare of children and protecting them from harm. This means:</a:t>
            </a:r>
          </a:p>
          <a:p>
            <a:pPr>
              <a:defRPr/>
            </a:pPr>
            <a:r>
              <a:rPr lang="en-GB" sz="2400" dirty="0">
                <a:latin typeface="Arial" panose="020B0604020202020204" pitchFamily="34" charset="0"/>
                <a:cs typeface="Arial" panose="020B0604020202020204" pitchFamily="34" charset="0"/>
              </a:rPr>
              <a:t>protecting children from abuse and maltreatment; </a:t>
            </a:r>
          </a:p>
          <a:p>
            <a:pPr>
              <a:defRPr/>
            </a:pPr>
            <a:r>
              <a:rPr lang="en-US" sz="2400" dirty="0">
                <a:latin typeface="Arial" panose="020B0604020202020204" pitchFamily="34" charset="0"/>
                <a:cs typeface="Arial" panose="020B0604020202020204" pitchFamily="34" charset="0"/>
              </a:rPr>
              <a:t>preventing impairment of children's mental and physical health or development; </a:t>
            </a:r>
          </a:p>
          <a:p>
            <a:pPr>
              <a:defRPr/>
            </a:pPr>
            <a:r>
              <a:rPr lang="en-US" sz="2400" dirty="0">
                <a:latin typeface="Arial" panose="020B0604020202020204" pitchFamily="34" charset="0"/>
                <a:cs typeface="Arial" panose="020B0604020202020204" pitchFamily="34" charset="0"/>
              </a:rPr>
              <a:t>ensuring that children grow up in circumstances consistent with the provision of safe and effective care; </a:t>
            </a:r>
          </a:p>
          <a:p>
            <a:pPr>
              <a:defRPr/>
            </a:pPr>
            <a:r>
              <a:rPr lang="en-US" sz="2400" dirty="0">
                <a:latin typeface="Arial" panose="020B0604020202020204" pitchFamily="34" charset="0"/>
                <a:cs typeface="Arial" panose="020B0604020202020204" pitchFamily="34" charset="0"/>
              </a:rPr>
              <a:t>taking action to enable all children to have the best outcomes. </a:t>
            </a:r>
          </a:p>
          <a:p>
            <a:endParaRPr lang="en-GB" sz="2000" dirty="0"/>
          </a:p>
          <a:p>
            <a:endParaRPr lang="en-GB" sz="2000" dirty="0"/>
          </a:p>
        </p:txBody>
      </p:sp>
      <p:sp>
        <p:nvSpPr>
          <p:cNvPr id="4" name="Rectangle 3"/>
          <p:cNvSpPr/>
          <p:nvPr/>
        </p:nvSpPr>
        <p:spPr>
          <a:xfrm>
            <a:off x="3810000" y="3121225"/>
            <a:ext cx="4572000" cy="615553"/>
          </a:xfrm>
          <a:prstGeom prst="rect">
            <a:avLst/>
          </a:prstGeom>
        </p:spPr>
        <p:txBody>
          <a:bodyPr>
            <a:spAutoFit/>
          </a:bodyPr>
          <a:lstStyle/>
          <a:p>
            <a:pPr defTabSz="457200"/>
            <a:endParaRPr lang="en-GB" dirty="0">
              <a:solidFill>
                <a:srgbClr val="000000"/>
              </a:solidFill>
              <a:latin typeface="Arial" panose="020B0604020202020204" pitchFamily="34" charset="0"/>
            </a:endParaRPr>
          </a:p>
          <a:p>
            <a:pPr defTabSz="457200"/>
            <a:endParaRPr lang="en-GB"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279853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9525"/>
            <a:ext cx="9144000" cy="1441450"/>
          </a:xfrm>
          <a:prstGeom prst="rect">
            <a:avLst/>
          </a:prstGeom>
          <a:solidFill>
            <a:srgbClr val="0092C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1524000" y="1"/>
            <a:ext cx="9144000" cy="360363"/>
          </a:xfrm>
          <a:prstGeom prst="rect">
            <a:avLst/>
          </a:prstGeom>
          <a:solidFill>
            <a:srgbClr val="0F78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532" name="TextBox 13"/>
          <p:cNvSpPr txBox="1">
            <a:spLocks noChangeArrowheads="1"/>
          </p:cNvSpPr>
          <p:nvPr/>
        </p:nvSpPr>
        <p:spPr bwMode="auto">
          <a:xfrm>
            <a:off x="6938964" y="82551"/>
            <a:ext cx="32162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endParaRPr>
          </a:p>
        </p:txBody>
      </p:sp>
      <p:sp>
        <p:nvSpPr>
          <p:cNvPr id="22533" name="TextBox 15"/>
          <p:cNvSpPr txBox="1">
            <a:spLocks noChangeArrowheads="1"/>
          </p:cNvSpPr>
          <p:nvPr/>
        </p:nvSpPr>
        <p:spPr bwMode="auto">
          <a:xfrm>
            <a:off x="2062163" y="82551"/>
            <a:ext cx="40640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22535" name="TextBox 4"/>
          <p:cNvSpPr txBox="1">
            <a:spLocks noChangeArrowheads="1"/>
          </p:cNvSpPr>
          <p:nvPr/>
        </p:nvSpPr>
        <p:spPr bwMode="auto">
          <a:xfrm>
            <a:off x="2046289" y="576264"/>
            <a:ext cx="7189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rPr>
              <a:t>Specific safeguarding issues</a:t>
            </a:r>
            <a:endParaRPr kumimoji="0" lang="en-US" altLang="en-US" sz="12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mn-cs"/>
            </a:endParaRPr>
          </a:p>
        </p:txBody>
      </p:sp>
      <p:pic>
        <p:nvPicPr>
          <p:cNvPr id="22537" name="Picture 9" descr="cid:image001.png@01D4024D.74CA0140"/>
          <p:cNvPicPr>
            <a:picLocks noChangeAspect="1" noChangeArrowheads="1"/>
          </p:cNvPicPr>
          <p:nvPr/>
        </p:nvPicPr>
        <p:blipFill>
          <a:blip r:embed="rId3" r:link="rId4">
            <a:extLst>
              <a:ext uri="{28A0092B-C50C-407E-A947-70E740481C1C}">
                <a14:useLocalDpi xmlns:a14="http://schemas.microsoft.com/office/drawing/2010/main" val="0"/>
              </a:ext>
            </a:extLst>
          </a:blip>
          <a:srcRect l="6149" t="28214" r="5263" b="27921"/>
          <a:stretch>
            <a:fillRect/>
          </a:stretch>
        </p:blipFill>
        <p:spPr bwMode="auto">
          <a:xfrm>
            <a:off x="547413" y="1413865"/>
            <a:ext cx="11007278" cy="478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385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Part one – information for all staff</a:t>
            </a:r>
          </a:p>
        </p:txBody>
      </p:sp>
      <p:sp>
        <p:nvSpPr>
          <p:cNvPr id="3" name="Content Placeholder 2"/>
          <p:cNvSpPr>
            <a:spLocks noGrp="1"/>
          </p:cNvSpPr>
          <p:nvPr>
            <p:ph idx="1"/>
          </p:nvPr>
        </p:nvSpPr>
        <p:spPr/>
        <p:txBody>
          <a:bodyPr/>
          <a:lstStyle/>
          <a:p>
            <a:r>
              <a:rPr lang="en-GB" sz="2000" dirty="0" smtClean="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better definition of contextual safeguarding has been added.</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All staff should be aware that safeguarding incidents and/or behaviours can be associated with factors outside school and can occur between children outside of these environments.  </a:t>
            </a: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All </a:t>
            </a:r>
            <a:r>
              <a:rPr lang="en-GB" sz="2000" dirty="0" smtClean="0">
                <a:latin typeface="Arial" panose="020B0604020202020204" pitchFamily="34" charset="0"/>
                <a:cs typeface="Arial" panose="020B0604020202020204" pitchFamily="34" charset="0"/>
              </a:rPr>
              <a:t>staff should </a:t>
            </a:r>
            <a:r>
              <a:rPr lang="en-GB" sz="2000" dirty="0">
                <a:latin typeface="Arial" panose="020B0604020202020204" pitchFamily="34" charset="0"/>
                <a:cs typeface="Arial" panose="020B0604020202020204" pitchFamily="34" charset="0"/>
              </a:rPr>
              <a:t>consider whether</a:t>
            </a:r>
          </a:p>
          <a:p>
            <a:pPr marL="0" indent="0">
              <a:buNone/>
            </a:pPr>
            <a:r>
              <a:rPr lang="en-GB" sz="2000" dirty="0">
                <a:latin typeface="Arial" panose="020B0604020202020204" pitchFamily="34" charset="0"/>
                <a:cs typeface="Arial" panose="020B0604020202020204" pitchFamily="34" charset="0"/>
              </a:rPr>
              <a:t>children are at risk of abuse or </a:t>
            </a:r>
          </a:p>
          <a:p>
            <a:pPr marL="0" indent="0">
              <a:buNone/>
            </a:pPr>
            <a:r>
              <a:rPr lang="en-GB" sz="2000" dirty="0">
                <a:latin typeface="Arial" panose="020B0604020202020204" pitchFamily="34" charset="0"/>
                <a:cs typeface="Arial" panose="020B0604020202020204" pitchFamily="34" charset="0"/>
              </a:rPr>
              <a:t>exploitation in situations outside</a:t>
            </a:r>
          </a:p>
          <a:p>
            <a:pPr marL="0" indent="0">
              <a:buNone/>
            </a:pPr>
            <a:r>
              <a:rPr lang="en-GB" sz="2000" dirty="0">
                <a:latin typeface="Arial" panose="020B0604020202020204" pitchFamily="34" charset="0"/>
                <a:cs typeface="Arial" panose="020B0604020202020204" pitchFamily="34" charset="0"/>
              </a:rPr>
              <a:t>their families.  </a:t>
            </a:r>
          </a:p>
          <a:p>
            <a:pPr marL="0" indent="0">
              <a:buNone/>
            </a:pPr>
            <a:endParaRPr lang="en-GB" sz="2000" dirty="0"/>
          </a:p>
        </p:txBody>
      </p:sp>
      <p:pic>
        <p:nvPicPr>
          <p:cNvPr id="4" name="Picture 3" descr="Contextual Safeguarding | Safeguarding Network - confidence in ...">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64332" y="3500846"/>
            <a:ext cx="5173528" cy="3122023"/>
          </a:xfrm>
          <a:prstGeom prst="rect">
            <a:avLst/>
          </a:prstGeom>
          <a:noFill/>
          <a:ln>
            <a:noFill/>
          </a:ln>
        </p:spPr>
      </p:pic>
    </p:spTree>
    <p:extLst>
      <p:ext uri="{BB962C8B-B14F-4D97-AF65-F5344CB8AC3E}">
        <p14:creationId xmlns:p14="http://schemas.microsoft.com/office/powerpoint/2010/main" val="3888326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Part one – information for all staff</a:t>
            </a:r>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New paragraphs added with additional information on: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CCE and CSE </a:t>
            </a: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Mental health and its links to safeguarding, including being trauma aware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pic>
        <p:nvPicPr>
          <p:cNvPr id="4" name="Picture 3" descr="Supporting children's mental health and emotional well-bein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166" y="3242129"/>
            <a:ext cx="6988628" cy="3069771"/>
          </a:xfrm>
          <a:prstGeom prst="rect">
            <a:avLst/>
          </a:prstGeom>
          <a:noFill/>
          <a:ln>
            <a:noFill/>
          </a:ln>
        </p:spPr>
      </p:pic>
    </p:spTree>
    <p:extLst>
      <p:ext uri="{BB962C8B-B14F-4D97-AF65-F5344CB8AC3E}">
        <p14:creationId xmlns:p14="http://schemas.microsoft.com/office/powerpoint/2010/main" val="3680006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Part two – management of safeguarding</a:t>
            </a:r>
            <a:endParaRPr lang="en-GB" b="1" dirty="0"/>
          </a:p>
        </p:txBody>
      </p:sp>
      <p:sp>
        <p:nvSpPr>
          <p:cNvPr id="3" name="Content Placeholder 2"/>
          <p:cNvSpPr>
            <a:spLocks noGrp="1"/>
          </p:cNvSpPr>
          <p:nvPr>
            <p:ph idx="1"/>
          </p:nvPr>
        </p:nvSpPr>
        <p:spPr/>
        <p:txBody>
          <a:bodyPr>
            <a:normAutofit lnSpcReduction="10000"/>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New link to ‘when to call the Police’ guidance from NSPCC.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Updated paragraphs on multi agency working and change to partnership.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Updated paragraph on GDPR and storing and sharing of information.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New data protection toolkit – p100 </a:t>
            </a: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New </a:t>
            </a:r>
            <a:r>
              <a:rPr lang="en-GB" sz="2000" dirty="0">
                <a:latin typeface="Arial" panose="020B0604020202020204" pitchFamily="34" charset="0"/>
                <a:cs typeface="Arial" panose="020B0604020202020204" pitchFamily="34" charset="0"/>
              </a:rPr>
              <a:t>paragraphs added re compulsory RSHE </a:t>
            </a:r>
          </a:p>
          <a:p>
            <a:pPr marL="285750" indent="-285750">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smtClean="0">
                <a:latin typeface="Arial" panose="020B0604020202020204" pitchFamily="34" charset="0"/>
                <a:cs typeface="Arial" panose="020B0604020202020204" pitchFamily="34" charset="0"/>
              </a:rPr>
              <a:t>New </a:t>
            </a:r>
            <a:r>
              <a:rPr lang="en-GB" sz="2000" dirty="0">
                <a:latin typeface="Arial" panose="020B0604020202020204" pitchFamily="34" charset="0"/>
                <a:cs typeface="Arial" panose="020B0604020202020204" pitchFamily="34" charset="0"/>
              </a:rPr>
              <a:t>section on children who need a social worker which requires schools to: </a:t>
            </a:r>
          </a:p>
          <a:p>
            <a:pPr marL="514350" indent="-514350">
              <a:buFont typeface="+mj-lt"/>
              <a:buAutoNum type="arabicPeriod"/>
            </a:pPr>
            <a:r>
              <a:rPr lang="en-GB" sz="2000" dirty="0">
                <a:solidFill>
                  <a:srgbClr val="FF0000"/>
                </a:solidFill>
                <a:latin typeface="Arial" panose="020B0604020202020204" pitchFamily="34" charset="0"/>
                <a:cs typeface="Arial" panose="020B0604020202020204" pitchFamily="34" charset="0"/>
              </a:rPr>
              <a:t>Know who these children are </a:t>
            </a:r>
            <a:r>
              <a:rPr lang="en-GB" sz="2000" dirty="0" smtClean="0">
                <a:solidFill>
                  <a:srgbClr val="FF0000"/>
                </a:solidFill>
                <a:latin typeface="Arial" panose="020B0604020202020204" pitchFamily="34" charset="0"/>
                <a:cs typeface="Arial" panose="020B0604020202020204" pitchFamily="34" charset="0"/>
              </a:rPr>
              <a:t>and</a:t>
            </a:r>
            <a:r>
              <a:rPr lang="en-GB" sz="2000" dirty="0">
                <a:solidFill>
                  <a:srgbClr val="FF0000"/>
                </a:solidFill>
                <a:latin typeface="Arial" panose="020B0604020202020204" pitchFamily="34" charset="0"/>
                <a:cs typeface="Arial" panose="020B0604020202020204" pitchFamily="34" charset="0"/>
              </a:rPr>
              <a:t>;</a:t>
            </a:r>
          </a:p>
          <a:p>
            <a:pPr marL="457200" indent="-457200">
              <a:buFont typeface="+mj-lt"/>
              <a:buAutoNum type="arabicPeriod"/>
            </a:pPr>
            <a:r>
              <a:rPr lang="en-GB" sz="2000" dirty="0">
                <a:solidFill>
                  <a:srgbClr val="FF0000"/>
                </a:solidFill>
                <a:latin typeface="Arial" panose="020B0604020202020204" pitchFamily="34" charset="0"/>
                <a:cs typeface="Arial" panose="020B0604020202020204" pitchFamily="34" charset="0"/>
              </a:rPr>
              <a:t>Have the CSC plan inform decisions at school </a:t>
            </a:r>
            <a:r>
              <a:rPr lang="en-GB" sz="2000" dirty="0" err="1" smtClean="0">
                <a:solidFill>
                  <a:srgbClr val="FF0000"/>
                </a:solidFill>
                <a:latin typeface="Arial" panose="020B0604020202020204" pitchFamily="34" charset="0"/>
                <a:cs typeface="Arial" panose="020B0604020202020204" pitchFamily="34" charset="0"/>
              </a:rPr>
              <a:t>eg</a:t>
            </a:r>
            <a:r>
              <a:rPr lang="en-GB" sz="2000" dirty="0" smtClean="0">
                <a:solidFill>
                  <a:srgbClr val="FF0000"/>
                </a:solidFill>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missing, pastoral support  </a:t>
            </a:r>
          </a:p>
          <a:p>
            <a:pPr marL="457200" indent="-457200">
              <a:buFont typeface="+mj-lt"/>
              <a:buAutoNum type="arabicPeriod"/>
            </a:pPr>
            <a:endParaRPr lang="en-GB" sz="2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New section on children’s mental health and its link to safeguarding. </a:t>
            </a:r>
          </a:p>
        </p:txBody>
      </p:sp>
    </p:spTree>
    <p:extLst>
      <p:ext uri="{BB962C8B-B14F-4D97-AF65-F5344CB8AC3E}">
        <p14:creationId xmlns:p14="http://schemas.microsoft.com/office/powerpoint/2010/main" val="4916298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5988</TotalTime>
  <Words>3746</Words>
  <Application>Microsoft Office PowerPoint</Application>
  <PresentationFormat>Widescreen</PresentationFormat>
  <Paragraphs>384</Paragraphs>
  <Slides>49</Slides>
  <Notes>8</Notes>
  <HiddenSlides>0</HiddenSlides>
  <MMClips>0</MMClips>
  <ScaleCrop>false</ScaleCrop>
  <HeadingPairs>
    <vt:vector size="6" baseType="variant">
      <vt:variant>
        <vt:lpstr>Fonts Used</vt:lpstr>
      </vt:variant>
      <vt:variant>
        <vt:i4>11</vt:i4>
      </vt:variant>
      <vt:variant>
        <vt:lpstr>Theme</vt:lpstr>
      </vt:variant>
      <vt:variant>
        <vt:i4>19</vt:i4>
      </vt:variant>
      <vt:variant>
        <vt:lpstr>Slide Titles</vt:lpstr>
      </vt:variant>
      <vt:variant>
        <vt:i4>49</vt:i4>
      </vt:variant>
    </vt:vector>
  </HeadingPairs>
  <TitlesOfParts>
    <vt:vector size="79" baseType="lpstr">
      <vt:lpstr>MS PGothic</vt:lpstr>
      <vt:lpstr>MS PGothic</vt:lpstr>
      <vt:lpstr>Arial</vt:lpstr>
      <vt:lpstr>Calibri</vt:lpstr>
      <vt:lpstr>Calibri Light</vt:lpstr>
      <vt:lpstr>Comic Sans MS</vt:lpstr>
      <vt:lpstr>Constantia</vt:lpstr>
      <vt:lpstr>Symbol</vt:lpstr>
      <vt:lpstr>Times New Roman</vt:lpstr>
      <vt:lpstr>Wingdings</vt:lpstr>
      <vt:lpstr>Wingdings 2</vt:lpstr>
      <vt:lpstr>1_Office Theme</vt:lpstr>
      <vt:lpstr>1_Flow</vt:lpstr>
      <vt:lpstr>3_Flow</vt:lpstr>
      <vt:lpstr>4_Flow</vt:lpstr>
      <vt:lpstr>5_Flow</vt:lpstr>
      <vt:lpstr>6_Flow</vt:lpstr>
      <vt:lpstr>7_Flow</vt:lpstr>
      <vt:lpstr>8_Flow</vt:lpstr>
      <vt:lpstr>Custom Design</vt:lpstr>
      <vt:lpstr>1_Custom Design</vt:lpstr>
      <vt:lpstr>2_Custom Design</vt:lpstr>
      <vt:lpstr>3_Custom Design</vt:lpstr>
      <vt:lpstr>4_Custom Design</vt:lpstr>
      <vt:lpstr>5_Custom Design</vt:lpstr>
      <vt:lpstr>6_Custom Design</vt:lpstr>
      <vt:lpstr>7_Custom Design</vt:lpstr>
      <vt:lpstr>17_Office Theme</vt:lpstr>
      <vt:lpstr>13_Office Theme</vt:lpstr>
      <vt:lpstr>22_Office Theme</vt:lpstr>
      <vt:lpstr>Safeguarding (September 2020)</vt:lpstr>
      <vt:lpstr>PowerPoint Presentation</vt:lpstr>
      <vt:lpstr>KCSIE 2020</vt:lpstr>
      <vt:lpstr>So what’s new?</vt:lpstr>
      <vt:lpstr>Part one – information for all staff</vt:lpstr>
      <vt:lpstr>PowerPoint Presentation</vt:lpstr>
      <vt:lpstr>Part one – information for all staff</vt:lpstr>
      <vt:lpstr>Part one – information for all staff</vt:lpstr>
      <vt:lpstr>Part two – management of safeguarding</vt:lpstr>
      <vt:lpstr>Part four – allegations against professionals</vt:lpstr>
      <vt:lpstr>Annex A</vt:lpstr>
      <vt:lpstr>PowerPoint Presentation</vt:lpstr>
      <vt:lpstr>Guidance for safe working practice</vt:lpstr>
      <vt:lpstr>Encompass</vt:lpstr>
      <vt:lpstr>PowerPoint Presentation</vt:lpstr>
      <vt:lpstr>PowerPoint Presentation</vt:lpstr>
      <vt:lpstr>PowerPoint Presentation</vt:lpstr>
      <vt:lpstr>Physical Abuse</vt:lpstr>
      <vt:lpstr>Sexual Abuse</vt:lpstr>
      <vt:lpstr>May be recognised by:</vt:lpstr>
      <vt:lpstr>Sexual Exploitation</vt:lpstr>
      <vt:lpstr>PowerPoint Presentation</vt:lpstr>
      <vt:lpstr>Neglect</vt:lpstr>
      <vt:lpstr>May be recognised by:</vt:lpstr>
      <vt:lpstr>Emotional Abuse</vt:lpstr>
      <vt:lpstr>PowerPoint Presentation</vt:lpstr>
      <vt:lpstr>PowerPoint Presentation</vt:lpstr>
      <vt:lpstr>Modern Slavery</vt:lpstr>
      <vt:lpstr>PowerPoint Presentation</vt:lpstr>
      <vt:lpstr>Private Fostering</vt:lpstr>
      <vt:lpstr>Prevent Strategy</vt:lpstr>
      <vt:lpstr>Children with special educational needs and disabilities:</vt:lpstr>
      <vt:lpstr>BLC Students during COVID-19</vt:lpstr>
      <vt:lpstr>How we supported our students and their families during COVID-19</vt:lpstr>
      <vt:lpstr>PowerPoint Presentation</vt:lpstr>
      <vt:lpstr>PowerPoint Presentation</vt:lpstr>
      <vt:lpstr>PowerPoint Presentation</vt:lpstr>
      <vt:lpstr>PowerPoint Presentation</vt:lpstr>
      <vt:lpstr>1 Records must be clear</vt:lpstr>
      <vt:lpstr>2 Records must be accurate</vt:lpstr>
      <vt:lpstr>3 Records must be factual</vt:lpstr>
      <vt:lpstr>4 Records must be appropriate</vt:lpstr>
      <vt:lpstr>5 Records must be complete</vt:lpstr>
      <vt:lpstr>Your Responsibilities:</vt:lpstr>
      <vt:lpstr>PowerPoint Presentation</vt:lpstr>
      <vt:lpstr>Most important of all…. </vt:lpstr>
      <vt:lpstr>Serious Case Review Themes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Heywood</dc:creator>
  <cp:lastModifiedBy>W Nicholls</cp:lastModifiedBy>
  <cp:revision>214</cp:revision>
  <cp:lastPrinted>2016-08-31T14:49:55Z</cp:lastPrinted>
  <dcterms:created xsi:type="dcterms:W3CDTF">2016-08-11T10:19:49Z</dcterms:created>
  <dcterms:modified xsi:type="dcterms:W3CDTF">2020-09-01T09:44:47Z</dcterms:modified>
</cp:coreProperties>
</file>